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Lato" panose="020F0502020204030203" pitchFamily="34" charset="0"/>
      <p:regular r:id="rId22"/>
      <p:bold r:id="rId23"/>
      <p:boldItalic r:id="rId24"/>
    </p:embeddedFont>
    <p:embeddedFont>
      <p:font typeface="League Spartan" panose="020B0604020202020204" charset="0"/>
      <p:regular r:id="rId25"/>
      <p:bold r:id="rId26"/>
    </p:embeddedFont>
    <p:embeddedFont>
      <p:font typeface="Poppins" panose="000005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330FD6-0634-4148-9D1C-A886B8458EB4}">
  <a:tblStyle styleId="{6A330FD6-0634-4148-9D1C-A886B8458EB4}"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279" y="9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dc948bcf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2dc948bcf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d1a923c238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2d1a923c238_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d1a923c238_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2d1a923c238_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d1a923c238_3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2d1a923c238_3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d1a923c238_3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2d1a923c238_3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d29012dc9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g2d29012dc9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d1a923c238_3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2d1a923c238_3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d1a923c238_3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457200" algn="l" rtl="0">
              <a:lnSpc>
                <a:spcPct val="115000"/>
              </a:lnSpc>
              <a:spcBef>
                <a:spcPts val="1200"/>
              </a:spcBef>
              <a:spcAft>
                <a:spcPts val="1200"/>
              </a:spcAft>
              <a:buClr>
                <a:schemeClr val="dk1"/>
              </a:buClr>
              <a:buSzPts val="1100"/>
              <a:buFont typeface="Arial"/>
              <a:buNone/>
            </a:pPr>
            <a:r>
              <a:rPr lang="en-US" sz="1200">
                <a:solidFill>
                  <a:schemeClr val="dk1"/>
                </a:solidFill>
              </a:rPr>
              <a:t>The consequence of the first constraint is that using the app while sitting may result in difficulty of the recognition model to correctly predict the user’s hand gestures</a:t>
            </a:r>
            <a:endParaRPr/>
          </a:p>
        </p:txBody>
      </p:sp>
      <p:sp>
        <p:nvSpPr>
          <p:cNvPr id="311" name="Google Shape;311;g2d1a923c238_3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d1a923c238_3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457200" algn="l" rtl="0">
              <a:lnSpc>
                <a:spcPct val="115000"/>
              </a:lnSpc>
              <a:spcBef>
                <a:spcPts val="1200"/>
              </a:spcBef>
              <a:spcAft>
                <a:spcPts val="1200"/>
              </a:spcAft>
              <a:buNone/>
            </a:pPr>
            <a:r>
              <a:rPr lang="en-US" sz="1200">
                <a:solidFill>
                  <a:schemeClr val="dk1"/>
                </a:solidFill>
              </a:rPr>
              <a:t>The consequence of the first constraint is that using the app while sitting may result in difficulty of the recognition model to correctly predict the user’s hand gestures</a:t>
            </a:r>
            <a:endParaRPr/>
          </a:p>
        </p:txBody>
      </p:sp>
      <p:sp>
        <p:nvSpPr>
          <p:cNvPr id="325" name="Google Shape;325;g2d1a923c238_3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da11256ac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2da11256ac8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d1a923c238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g2d1a923c23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8f757b73a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sign language is important way for deaf people to communicate, yet many of them don’t use it a lot(or don’t even know it). In addition, the people around them usually don’t know sign language at all, which creates a communication barrier for deaf people. The cause for that problem is the fact that the access to good resources for learning sign language is usually limited. Most of the current solutions for learning sign language alone don’t offer feedback and aren’t enough to solve the problem.</a:t>
            </a:r>
            <a:endParaRPr/>
          </a:p>
        </p:txBody>
      </p:sp>
      <p:sp>
        <p:nvSpPr>
          <p:cNvPr id="110" name="Google Shape;110;g28f757b73a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are a few existing solutions- teachers, online video lessons, translation tools(like sign.mt) and games for learning sign language(like copycat- a kids game that originally used special gloves to recognize gestures).However, there aren’t many solutions that enable the user to learn alone and get feedback on his gestures. </a:t>
            </a:r>
            <a:endParaRPr/>
          </a:p>
        </p:txBody>
      </p:sp>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solution is an app for learning asl that will recognize gestures and give the user a feedback when successfully performing the correct gesture.</a:t>
            </a:r>
            <a:endParaRPr/>
          </a:p>
        </p:txBody>
      </p:sp>
      <p:sp>
        <p:nvSpPr>
          <p:cNvPr id="139" name="Google Shape;13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d1a923c238_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application will use a mongodb database to store the lessons, at the start of a lesson the user  will repeat an asl gesture, mediapipe will extract the landmarks and model will predict what is the gesture. if the predicted word is the wanted word, the user will get a feedback and the lesson will continue.</a:t>
            </a:r>
            <a:endParaRPr/>
          </a:p>
        </p:txBody>
      </p:sp>
      <p:sp>
        <p:nvSpPr>
          <p:cNvPr id="158" name="Google Shape;158;g2d1a923c238_3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d1a923c238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Mediapipe is a framework that enables the extraction of important landmarks of asl gestures from video. the landmarks will be used to train a recognition model</a:t>
            </a:r>
            <a:endParaRPr/>
          </a:p>
        </p:txBody>
      </p:sp>
      <p:sp>
        <p:nvSpPr>
          <p:cNvPr id="170" name="Google Shape;170;g2d1a923c238_3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da01bc82a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Can capture long-term dependencies and temporal patterns effectively</a:t>
            </a:r>
            <a:endParaRPr/>
          </a:p>
        </p:txBody>
      </p:sp>
      <p:sp>
        <p:nvSpPr>
          <p:cNvPr id="186" name="Google Shape;186;g2da01bc82a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d1a923c238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chose those sources because they contained more videos and with different signers, backgrounds etc.</a:t>
            </a:r>
            <a:endParaRPr/>
          </a:p>
        </p:txBody>
      </p:sp>
      <p:sp>
        <p:nvSpPr>
          <p:cNvPr id="200" name="Google Shape;200;g2d1a923c238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gif"/><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gif"/><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11"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5" name="Google Shape;85;p13"/>
          <p:cNvGrpSpPr/>
          <p:nvPr/>
        </p:nvGrpSpPr>
        <p:grpSpPr>
          <a:xfrm>
            <a:off x="0" y="-180825"/>
            <a:ext cx="3480328" cy="10468053"/>
            <a:chOff x="0" y="-47625"/>
            <a:chExt cx="812800" cy="2757000"/>
          </a:xfrm>
        </p:grpSpPr>
        <p:sp>
          <p:nvSpPr>
            <p:cNvPr id="86" name="Google Shape;86;p13"/>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13"/>
            <p:cNvSpPr txBox="1"/>
            <p:nvPr/>
          </p:nvSpPr>
          <p:spPr>
            <a:xfrm>
              <a:off x="0" y="-47625"/>
              <a:ext cx="8127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88" name="Google Shape;88;p13"/>
          <p:cNvSpPr txBox="1"/>
          <p:nvPr/>
        </p:nvSpPr>
        <p:spPr>
          <a:xfrm>
            <a:off x="4105522" y="2911769"/>
            <a:ext cx="7218600" cy="1238400"/>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8046" b="1">
                <a:latin typeface="Lato"/>
                <a:ea typeface="Lato"/>
                <a:cs typeface="Lato"/>
                <a:sym typeface="Lato"/>
              </a:rPr>
              <a:t>SignQuest</a:t>
            </a:r>
            <a:endParaRPr/>
          </a:p>
        </p:txBody>
      </p:sp>
      <p:sp>
        <p:nvSpPr>
          <p:cNvPr id="89" name="Google Shape;89;p13"/>
          <p:cNvSpPr txBox="1"/>
          <p:nvPr/>
        </p:nvSpPr>
        <p:spPr>
          <a:xfrm>
            <a:off x="4105525" y="4335325"/>
            <a:ext cx="12069000" cy="6156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4000">
                <a:solidFill>
                  <a:srgbClr val="593C8F"/>
                </a:solidFill>
                <a:latin typeface="League Spartan"/>
                <a:ea typeface="League Spartan"/>
                <a:cs typeface="League Spartan"/>
                <a:sym typeface="League Spartan"/>
              </a:rPr>
              <a:t>Teaching The ASL Using an Interactive Video System</a:t>
            </a:r>
            <a:endParaRPr sz="4000"/>
          </a:p>
        </p:txBody>
      </p:sp>
      <p:cxnSp>
        <p:nvCxnSpPr>
          <p:cNvPr id="90" name="Google Shape;90;p13"/>
          <p:cNvCxnSpPr>
            <a:cxnSpLocks/>
          </p:cNvCxnSpPr>
          <p:nvPr/>
        </p:nvCxnSpPr>
        <p:spPr>
          <a:xfrm>
            <a:off x="4105522" y="5098477"/>
            <a:ext cx="10915022" cy="0"/>
          </a:xfrm>
          <a:prstGeom prst="straightConnector1">
            <a:avLst/>
          </a:prstGeom>
          <a:noFill/>
          <a:ln w="38100" cap="flat" cmpd="sng">
            <a:solidFill>
              <a:srgbClr val="000000"/>
            </a:solidFill>
            <a:prstDash val="solid"/>
            <a:round/>
            <a:headEnd type="none" w="sm" len="sm"/>
            <a:tailEnd type="none" w="sm" len="sm"/>
          </a:ln>
        </p:spPr>
      </p:cxnSp>
      <p:sp>
        <p:nvSpPr>
          <p:cNvPr id="91" name="Google Shape;91;p13"/>
          <p:cNvSpPr/>
          <p:nvPr/>
        </p:nvSpPr>
        <p:spPr>
          <a:xfrm>
            <a:off x="13763158" y="387350"/>
            <a:ext cx="4160184" cy="4114800"/>
          </a:xfrm>
          <a:custGeom>
            <a:avLst/>
            <a:gdLst/>
            <a:ahLst/>
            <a:cxnLst/>
            <a:rect l="l" t="t" r="r" b="b"/>
            <a:pathLst>
              <a:path w="4160184" h="4114800" extrusionOk="0">
                <a:moveTo>
                  <a:pt x="0" y="0"/>
                </a:moveTo>
                <a:lnTo>
                  <a:pt x="4160184" y="0"/>
                </a:lnTo>
                <a:lnTo>
                  <a:pt x="4160184" y="4114800"/>
                </a:lnTo>
                <a:lnTo>
                  <a:pt x="0" y="4114800"/>
                </a:lnTo>
                <a:lnTo>
                  <a:pt x="0" y="0"/>
                </a:lnTo>
                <a:close/>
              </a:path>
            </a:pathLst>
          </a:custGeom>
          <a:blipFill rotWithShape="1">
            <a:blip r:embed="rId4">
              <a:alphaModFix amt="3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13"/>
          <p:cNvSpPr txBox="1"/>
          <p:nvPr/>
        </p:nvSpPr>
        <p:spPr>
          <a:xfrm>
            <a:off x="4262526" y="6026375"/>
            <a:ext cx="6464700" cy="371400"/>
          </a:xfrm>
          <a:prstGeom prst="rect">
            <a:avLst/>
          </a:prstGeom>
          <a:noFill/>
          <a:ln>
            <a:noFill/>
          </a:ln>
        </p:spPr>
        <p:txBody>
          <a:bodyPr spcFirstLastPara="1" wrap="square" lIns="0" tIns="0" rIns="0" bIns="0" anchor="t" anchorCtr="0">
            <a:spAutoFit/>
          </a:bodyPr>
          <a:lstStyle/>
          <a:p>
            <a:pPr marL="0" marR="0" lvl="0" indent="0" algn="l" rtl="0">
              <a:lnSpc>
                <a:spcPct val="140033"/>
              </a:lnSpc>
              <a:spcBef>
                <a:spcPts val="0"/>
              </a:spcBef>
              <a:spcAft>
                <a:spcPts val="0"/>
              </a:spcAft>
              <a:buNone/>
            </a:pPr>
            <a:endParaRPr sz="2413">
              <a:latin typeface="Poppins"/>
              <a:ea typeface="Poppins"/>
              <a:cs typeface="Poppins"/>
              <a:sym typeface="Poppins"/>
            </a:endParaRPr>
          </a:p>
        </p:txBody>
      </p:sp>
      <p:pic>
        <p:nvPicPr>
          <p:cNvPr id="93" name="Google Shape;93;p13"/>
          <p:cNvPicPr preferRelativeResize="0"/>
          <p:nvPr/>
        </p:nvPicPr>
        <p:blipFill>
          <a:blip r:embed="rId5">
            <a:alphaModFix/>
          </a:blip>
          <a:stretch>
            <a:fillRect/>
          </a:stretch>
        </p:blipFill>
        <p:spPr>
          <a:xfrm>
            <a:off x="106050" y="563674"/>
            <a:ext cx="3268214" cy="769500"/>
          </a:xfrm>
          <a:prstGeom prst="rect">
            <a:avLst/>
          </a:prstGeom>
          <a:noFill/>
          <a:ln>
            <a:noFill/>
          </a:ln>
        </p:spPr>
      </p:pic>
      <p:sp>
        <p:nvSpPr>
          <p:cNvPr id="94" name="Google Shape;94;p13"/>
          <p:cNvSpPr txBox="1"/>
          <p:nvPr/>
        </p:nvSpPr>
        <p:spPr>
          <a:xfrm>
            <a:off x="4105525" y="5300325"/>
            <a:ext cx="7218600" cy="1845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3000" u="sng">
                <a:solidFill>
                  <a:schemeClr val="dk1"/>
                </a:solidFill>
                <a:latin typeface="League Spartan"/>
                <a:ea typeface="League Spartan"/>
                <a:cs typeface="League Spartan"/>
                <a:sym typeface="League Spartan"/>
              </a:rPr>
              <a:t>Capstone Project Phase A </a:t>
            </a:r>
            <a:br>
              <a:rPr lang="en-US" sz="3000" u="sng">
                <a:solidFill>
                  <a:schemeClr val="dk1"/>
                </a:solidFill>
                <a:latin typeface="League Spartan"/>
                <a:ea typeface="League Spartan"/>
                <a:cs typeface="League Spartan"/>
                <a:sym typeface="League Spartan"/>
              </a:rPr>
            </a:br>
            <a:endParaRPr sz="3000" u="sng">
              <a:solidFill>
                <a:schemeClr val="dk1"/>
              </a:solidFill>
              <a:latin typeface="League Spartan"/>
              <a:ea typeface="League Spartan"/>
              <a:cs typeface="League Spartan"/>
              <a:sym typeface="League Spartan"/>
            </a:endParaRPr>
          </a:p>
          <a:p>
            <a:pPr marL="0" marR="0" lvl="0" indent="0" algn="l" rtl="0">
              <a:lnSpc>
                <a:spcPct val="150000"/>
              </a:lnSpc>
              <a:spcBef>
                <a:spcPts val="0"/>
              </a:spcBef>
              <a:spcAft>
                <a:spcPts val="0"/>
              </a:spcAft>
              <a:buNone/>
            </a:pPr>
            <a:r>
              <a:rPr lang="en-US" sz="3000" u="sng">
                <a:solidFill>
                  <a:schemeClr val="dk1"/>
                </a:solidFill>
                <a:latin typeface="League Spartan"/>
                <a:ea typeface="League Spartan"/>
                <a:cs typeface="League Spartan"/>
                <a:sym typeface="League Spartan"/>
              </a:rPr>
              <a:t>Students</a:t>
            </a:r>
            <a:r>
              <a:rPr lang="en-US" sz="3000">
                <a:solidFill>
                  <a:schemeClr val="dk1"/>
                </a:solidFill>
                <a:latin typeface="League Spartan"/>
                <a:ea typeface="League Spartan"/>
                <a:cs typeface="League Spartan"/>
                <a:sym typeface="League Spartan"/>
              </a:rPr>
              <a:t>: Guy Shlomo Banbo &amp; Elior Malik</a:t>
            </a:r>
            <a:endParaRPr sz="3000">
              <a:solidFill>
                <a:schemeClr val="dk1"/>
              </a:solidFill>
              <a:latin typeface="League Spartan"/>
              <a:ea typeface="League Spartan"/>
              <a:cs typeface="League Spartan"/>
              <a:sym typeface="League Spartan"/>
            </a:endParaRPr>
          </a:p>
          <a:p>
            <a:pPr marL="0" marR="0" lvl="0" indent="0" algn="l" rtl="0">
              <a:lnSpc>
                <a:spcPct val="150000"/>
              </a:lnSpc>
              <a:spcBef>
                <a:spcPts val="0"/>
              </a:spcBef>
              <a:spcAft>
                <a:spcPts val="0"/>
              </a:spcAft>
              <a:buNone/>
            </a:pPr>
            <a:r>
              <a:rPr lang="en-US" sz="3000" u="sng">
                <a:solidFill>
                  <a:schemeClr val="dk1"/>
                </a:solidFill>
                <a:latin typeface="League Spartan"/>
                <a:ea typeface="League Spartan"/>
                <a:cs typeface="League Spartan"/>
                <a:sym typeface="League Spartan"/>
              </a:rPr>
              <a:t>Supervisor</a:t>
            </a:r>
            <a:r>
              <a:rPr lang="en-US" sz="3000">
                <a:solidFill>
                  <a:schemeClr val="dk1"/>
                </a:solidFill>
                <a:latin typeface="League Spartan"/>
                <a:ea typeface="League Spartan"/>
                <a:cs typeface="League Spartan"/>
                <a:sym typeface="League Spartan"/>
              </a:rPr>
              <a:t>: Reuven Cohen</a:t>
            </a:r>
            <a:endParaRPr sz="3000">
              <a:solidFill>
                <a:schemeClr val="dk1"/>
              </a:solidFill>
              <a:latin typeface="League Spartan"/>
              <a:ea typeface="League Spartan"/>
              <a:cs typeface="League Spartan"/>
              <a:sym typeface="League Spartan"/>
            </a:endParaRPr>
          </a:p>
          <a:p>
            <a:pPr marL="0" lvl="0" indent="0" algn="l" rtl="0">
              <a:lnSpc>
                <a:spcPct val="140033"/>
              </a:lnSpc>
              <a:spcBef>
                <a:spcPts val="0"/>
              </a:spcBef>
              <a:spcAft>
                <a:spcPts val="0"/>
              </a:spcAft>
              <a:buClr>
                <a:schemeClr val="dk1"/>
              </a:buClr>
              <a:buFont typeface="Arial"/>
              <a:buNone/>
            </a:pPr>
            <a:endParaRPr sz="2413">
              <a:solidFill>
                <a:schemeClr val="dk1"/>
              </a:solidFill>
              <a:latin typeface="Poppins"/>
              <a:ea typeface="Poppins"/>
              <a:cs typeface="Poppins"/>
              <a:sym typeface="Poppins"/>
            </a:endParaRPr>
          </a:p>
          <a:p>
            <a:pPr marL="0" lvl="0" indent="0" algn="l" rtl="0">
              <a:spcBef>
                <a:spcPts val="0"/>
              </a:spcBef>
              <a:spcAft>
                <a:spcPts val="0"/>
              </a:spcAft>
              <a:buNone/>
            </a:pPr>
            <a:endParaRPr sz="3000">
              <a:solidFill>
                <a:schemeClr val="dk1"/>
              </a:solidFill>
              <a:latin typeface="League Spartan"/>
              <a:ea typeface="League Spartan"/>
              <a:cs typeface="League Spartan"/>
              <a:sym typeface="League Spartan"/>
            </a:endParaRPr>
          </a:p>
        </p:txBody>
      </p:sp>
      <p:sp>
        <p:nvSpPr>
          <p:cNvPr id="95" name="Google Shape;95;p13"/>
          <p:cNvSpPr txBox="1">
            <a:spLocks noGrp="1"/>
          </p:cNvSpPr>
          <p:nvPr>
            <p:ph type="sldNum" idx="12"/>
          </p:nvPr>
        </p:nvSpPr>
        <p:spPr>
          <a:xfrm>
            <a:off x="7546500" y="978742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800">
                <a:solidFill>
                  <a:srgbClr val="212121"/>
                </a:solidFill>
              </a:rPr>
              <a:t>1</a:t>
            </a:fld>
            <a:endParaRPr sz="1800">
              <a:solidFill>
                <a:srgbClr val="21212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09"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22"/>
          <p:cNvSpPr txBox="1"/>
          <p:nvPr/>
        </p:nvSpPr>
        <p:spPr>
          <a:xfrm>
            <a:off x="1028700" y="435871"/>
            <a:ext cx="4957500" cy="7539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898">
                <a:solidFill>
                  <a:srgbClr val="593C8F"/>
                </a:solidFill>
                <a:latin typeface="League Spartan"/>
                <a:ea typeface="League Spartan"/>
                <a:cs typeface="League Spartan"/>
                <a:sym typeface="League Spartan"/>
              </a:rPr>
              <a:t>Teaching Method</a:t>
            </a:r>
            <a:endParaRPr sz="2000"/>
          </a:p>
        </p:txBody>
      </p:sp>
      <p:cxnSp>
        <p:nvCxnSpPr>
          <p:cNvPr id="220" name="Google Shape;220;p22"/>
          <p:cNvCxnSpPr>
            <a:cxnSpLocks/>
          </p:cNvCxnSpPr>
          <p:nvPr/>
        </p:nvCxnSpPr>
        <p:spPr>
          <a:xfrm>
            <a:off x="1075000" y="1394984"/>
            <a:ext cx="4374330" cy="0"/>
          </a:xfrm>
          <a:prstGeom prst="straightConnector1">
            <a:avLst/>
          </a:prstGeom>
          <a:noFill/>
          <a:ln w="38100" cap="flat" cmpd="sng">
            <a:solidFill>
              <a:srgbClr val="000000"/>
            </a:solidFill>
            <a:prstDash val="solid"/>
            <a:round/>
            <a:headEnd type="none" w="sm" len="sm"/>
            <a:tailEnd type="none" w="sm" len="sm"/>
          </a:ln>
        </p:spPr>
      </p:cxnSp>
      <p:grpSp>
        <p:nvGrpSpPr>
          <p:cNvPr id="221" name="Google Shape;221;p22"/>
          <p:cNvGrpSpPr/>
          <p:nvPr/>
        </p:nvGrpSpPr>
        <p:grpSpPr>
          <a:xfrm rot="5400000">
            <a:off x="9015023" y="-3906064"/>
            <a:ext cx="563512" cy="18674540"/>
            <a:chOff x="0" y="-47625"/>
            <a:chExt cx="1239033" cy="2757000"/>
          </a:xfrm>
        </p:grpSpPr>
        <p:sp>
          <p:nvSpPr>
            <p:cNvPr id="222" name="Google Shape;222;p22"/>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22"/>
            <p:cNvSpPr txBox="1"/>
            <p:nvPr/>
          </p:nvSpPr>
          <p:spPr>
            <a:xfrm>
              <a:off x="426333" y="-47625"/>
              <a:ext cx="8127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24" name="Google Shape;224;p22"/>
          <p:cNvSpPr txBox="1"/>
          <p:nvPr/>
        </p:nvSpPr>
        <p:spPr>
          <a:xfrm>
            <a:off x="953575" y="1728650"/>
            <a:ext cx="9468900" cy="3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rPr>
              <a:t>The app will include different types of exercises:</a:t>
            </a:r>
            <a:br>
              <a:rPr lang="en-US" sz="2800">
                <a:solidFill>
                  <a:schemeClr val="dk1"/>
                </a:solidFill>
              </a:rPr>
            </a:br>
            <a:endParaRPr sz="2800">
              <a:solidFill>
                <a:schemeClr val="dk1"/>
              </a:solidFill>
            </a:endParaRPr>
          </a:p>
          <a:p>
            <a:pPr marL="457200" lvl="0" indent="-406400" algn="l" rtl="0">
              <a:lnSpc>
                <a:spcPct val="115000"/>
              </a:lnSpc>
              <a:spcBef>
                <a:spcPts val="0"/>
              </a:spcBef>
              <a:spcAft>
                <a:spcPts val="0"/>
              </a:spcAft>
              <a:buClr>
                <a:schemeClr val="dk1"/>
              </a:buClr>
              <a:buSzPts val="2800"/>
              <a:buChar char="●"/>
            </a:pPr>
            <a:r>
              <a:rPr lang="en-US" sz="2800">
                <a:solidFill>
                  <a:schemeClr val="dk1"/>
                </a:solidFill>
              </a:rPr>
              <a:t>Repeating a gesture</a:t>
            </a:r>
            <a:endParaRPr sz="2800">
              <a:solidFill>
                <a:schemeClr val="dk1"/>
              </a:solidFill>
            </a:endParaRPr>
          </a:p>
          <a:p>
            <a:pPr marL="457200" lvl="0" indent="-406400" algn="l" rtl="0">
              <a:lnSpc>
                <a:spcPct val="115000"/>
              </a:lnSpc>
              <a:spcBef>
                <a:spcPts val="0"/>
              </a:spcBef>
              <a:spcAft>
                <a:spcPts val="0"/>
              </a:spcAft>
              <a:buClr>
                <a:schemeClr val="dk1"/>
              </a:buClr>
              <a:buSzPts val="2800"/>
              <a:buChar char="●"/>
            </a:pPr>
            <a:r>
              <a:rPr lang="en-US" sz="2800">
                <a:solidFill>
                  <a:schemeClr val="dk1"/>
                </a:solidFill>
              </a:rPr>
              <a:t>Choosing the word that matches a gesture</a:t>
            </a:r>
            <a:endParaRPr sz="2800">
              <a:solidFill>
                <a:schemeClr val="dk1"/>
              </a:solidFill>
            </a:endParaRPr>
          </a:p>
          <a:p>
            <a:pPr marL="457200" lvl="0" indent="-406400" algn="l" rtl="0">
              <a:lnSpc>
                <a:spcPct val="115000"/>
              </a:lnSpc>
              <a:spcBef>
                <a:spcPts val="0"/>
              </a:spcBef>
              <a:spcAft>
                <a:spcPts val="0"/>
              </a:spcAft>
              <a:buClr>
                <a:schemeClr val="dk1"/>
              </a:buClr>
              <a:buSzPts val="2800"/>
              <a:buChar char="●"/>
            </a:pPr>
            <a:r>
              <a:rPr lang="en-US" sz="2800">
                <a:solidFill>
                  <a:schemeClr val="dk1"/>
                </a:solidFill>
              </a:rPr>
              <a:t>Typing the word that matches a gesture</a:t>
            </a:r>
            <a:endParaRPr sz="2800">
              <a:solidFill>
                <a:schemeClr val="dk1"/>
              </a:solidFill>
            </a:endParaRPr>
          </a:p>
          <a:p>
            <a:pPr marL="457200" lvl="0" indent="-406400" algn="l" rtl="0">
              <a:lnSpc>
                <a:spcPct val="115000"/>
              </a:lnSpc>
              <a:spcBef>
                <a:spcPts val="0"/>
              </a:spcBef>
              <a:spcAft>
                <a:spcPts val="0"/>
              </a:spcAft>
              <a:buClr>
                <a:schemeClr val="dk1"/>
              </a:buClr>
              <a:buSzPts val="2800"/>
              <a:buChar char="●"/>
            </a:pPr>
            <a:r>
              <a:rPr lang="en-US" sz="2800">
                <a:solidFill>
                  <a:schemeClr val="dk1"/>
                </a:solidFill>
              </a:rPr>
              <a:t>Performing a gesture of a missing word in a sentence</a:t>
            </a: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p:txBody>
      </p:sp>
      <p:sp>
        <p:nvSpPr>
          <p:cNvPr id="225" name="Google Shape;225;p22"/>
          <p:cNvSpPr txBox="1"/>
          <p:nvPr/>
        </p:nvSpPr>
        <p:spPr>
          <a:xfrm>
            <a:off x="-1688350" y="1402350"/>
            <a:ext cx="3000000" cy="30000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endParaRPr/>
          </a:p>
          <a:p>
            <a:pPr marL="0" lvl="0" indent="0" algn="r" rtl="0">
              <a:lnSpc>
                <a:spcPct val="115000"/>
              </a:lnSpc>
              <a:spcBef>
                <a:spcPts val="0"/>
              </a:spcBef>
              <a:spcAft>
                <a:spcPts val="0"/>
              </a:spcAft>
              <a:buNone/>
            </a:pPr>
            <a:endParaRPr sz="1050">
              <a:solidFill>
                <a:srgbClr val="252423"/>
              </a:solidFill>
            </a:endParaRPr>
          </a:p>
        </p:txBody>
      </p:sp>
      <p:pic>
        <p:nvPicPr>
          <p:cNvPr id="226" name="Google Shape;226;p22"/>
          <p:cNvPicPr preferRelativeResize="0"/>
          <p:nvPr/>
        </p:nvPicPr>
        <p:blipFill>
          <a:blip r:embed="rId4">
            <a:alphaModFix/>
          </a:blip>
          <a:stretch>
            <a:fillRect/>
          </a:stretch>
        </p:blipFill>
        <p:spPr>
          <a:xfrm>
            <a:off x="11268476" y="5852625"/>
            <a:ext cx="6458109" cy="3632701"/>
          </a:xfrm>
          <a:prstGeom prst="rect">
            <a:avLst/>
          </a:prstGeom>
          <a:noFill/>
          <a:ln>
            <a:noFill/>
          </a:ln>
        </p:spPr>
      </p:pic>
      <p:sp>
        <p:nvSpPr>
          <p:cNvPr id="227" name="Google Shape;227;p22"/>
          <p:cNvSpPr txBox="1"/>
          <p:nvPr/>
        </p:nvSpPr>
        <p:spPr>
          <a:xfrm>
            <a:off x="953575" y="5878150"/>
            <a:ext cx="9681900" cy="3632700"/>
          </a:xfrm>
          <a:prstGeom prst="rect">
            <a:avLst/>
          </a:prstGeom>
          <a:noFill/>
          <a:ln>
            <a:noFill/>
          </a:ln>
        </p:spPr>
        <p:txBody>
          <a:bodyPr spcFirstLastPara="1" wrap="square" lIns="91425" tIns="91425" rIns="91425" bIns="91425" anchor="t" anchorCtr="0">
            <a:spAutoFit/>
          </a:bodyPr>
          <a:lstStyle/>
          <a:p>
            <a:pPr marL="457200" lvl="0" indent="-406400" algn="l" rtl="0">
              <a:spcBef>
                <a:spcPts val="0"/>
              </a:spcBef>
              <a:spcAft>
                <a:spcPts val="0"/>
              </a:spcAft>
              <a:buClr>
                <a:schemeClr val="dk1"/>
              </a:buClr>
              <a:buSzPts val="2800"/>
              <a:buChar char="◄"/>
            </a:pPr>
            <a:r>
              <a:rPr lang="en-US" sz="2800">
                <a:solidFill>
                  <a:schemeClr val="dk1"/>
                </a:solidFill>
              </a:rPr>
              <a:t>The different types of exercises are based on memory recognition and recall to ensure an effective learning process.</a:t>
            </a:r>
            <a:endParaRPr sz="2800">
              <a:solidFill>
                <a:schemeClr val="dk1"/>
              </a:solidFill>
            </a:endParaRPr>
          </a:p>
          <a:p>
            <a:pPr marL="457200" lvl="0" indent="0" algn="l" rtl="0">
              <a:spcBef>
                <a:spcPts val="0"/>
              </a:spcBef>
              <a:spcAft>
                <a:spcPts val="0"/>
              </a:spcAft>
              <a:buNone/>
            </a:pPr>
            <a:endParaRPr sz="2800">
              <a:solidFill>
                <a:schemeClr val="dk1"/>
              </a:solidFill>
            </a:endParaRPr>
          </a:p>
          <a:p>
            <a:pPr marL="457200" lvl="0" indent="-406400" algn="l" rtl="0">
              <a:spcBef>
                <a:spcPts val="0"/>
              </a:spcBef>
              <a:spcAft>
                <a:spcPts val="0"/>
              </a:spcAft>
              <a:buClr>
                <a:schemeClr val="dk1"/>
              </a:buClr>
              <a:buSzPts val="2800"/>
              <a:buChar char="◄"/>
            </a:pPr>
            <a:r>
              <a:rPr lang="en-US" sz="2800">
                <a:solidFill>
                  <a:schemeClr val="dk1"/>
                </a:solidFill>
              </a:rPr>
              <a:t>At the end of each lesson, a score for the lesson will be calculated</a:t>
            </a:r>
            <a:endParaRPr sz="2800">
              <a:solidFill>
                <a:schemeClr val="dk1"/>
              </a:solidFill>
            </a:endParaRPr>
          </a:p>
          <a:p>
            <a:pPr marL="0" lvl="0" indent="0" algn="l" rtl="0">
              <a:spcBef>
                <a:spcPts val="0"/>
              </a:spcBef>
              <a:spcAft>
                <a:spcPts val="0"/>
              </a:spcAft>
              <a:buClr>
                <a:schemeClr val="dk1"/>
              </a:buClr>
              <a:buSzPts val="1100"/>
              <a:buFont typeface="Arial"/>
              <a:buNone/>
            </a:pPr>
            <a:endParaRPr sz="2800">
              <a:solidFill>
                <a:schemeClr val="dk1"/>
              </a:solidFill>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228" name="Google Shape;228;p22"/>
          <p:cNvPicPr preferRelativeResize="0"/>
          <p:nvPr/>
        </p:nvPicPr>
        <p:blipFill>
          <a:blip r:embed="rId5">
            <a:alphaModFix/>
          </a:blip>
          <a:stretch>
            <a:fillRect/>
          </a:stretch>
        </p:blipFill>
        <p:spPr>
          <a:xfrm>
            <a:off x="11420873" y="404525"/>
            <a:ext cx="6151018" cy="4359725"/>
          </a:xfrm>
          <a:prstGeom prst="rect">
            <a:avLst/>
          </a:prstGeom>
          <a:noFill/>
          <a:ln w="12700" cap="flat" cmpd="sng">
            <a:solidFill>
              <a:srgbClr val="000000"/>
            </a:solidFill>
            <a:prstDash val="solid"/>
            <a:miter lim="8000"/>
            <a:headEnd type="none" w="sm" len="sm"/>
            <a:tailEnd type="none" w="sm" len="sm"/>
          </a:ln>
        </p:spPr>
      </p:pic>
      <p:sp>
        <p:nvSpPr>
          <p:cNvPr id="229" name="Google Shape;229;p22"/>
          <p:cNvSpPr txBox="1">
            <a:spLocks noGrp="1"/>
          </p:cNvSpPr>
          <p:nvPr>
            <p:ph type="sldNum" idx="12"/>
          </p:nvPr>
        </p:nvSpPr>
        <p:spPr>
          <a:xfrm>
            <a:off x="7242350" y="9921900"/>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09"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23"/>
          <p:cNvSpPr txBox="1"/>
          <p:nvPr/>
        </p:nvSpPr>
        <p:spPr>
          <a:xfrm>
            <a:off x="1028700" y="265183"/>
            <a:ext cx="4957500" cy="18096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898" dirty="0">
                <a:solidFill>
                  <a:srgbClr val="593C8F"/>
                </a:solidFill>
                <a:latin typeface="League Spartan"/>
                <a:ea typeface="League Spartan"/>
                <a:cs typeface="League Spartan"/>
                <a:sym typeface="League Spartan"/>
              </a:rPr>
              <a:t>Use Case Diagram</a:t>
            </a:r>
            <a:endParaRPr sz="2000" dirty="0">
              <a:solidFill>
                <a:schemeClr val="dk1"/>
              </a:solidFill>
            </a:endParaRPr>
          </a:p>
          <a:p>
            <a:pPr marL="0" marR="0" lvl="0" indent="0" algn="l" rtl="0">
              <a:lnSpc>
                <a:spcPct val="140018"/>
              </a:lnSpc>
              <a:spcBef>
                <a:spcPts val="0"/>
              </a:spcBef>
              <a:spcAft>
                <a:spcPts val="0"/>
              </a:spcAft>
              <a:buNone/>
            </a:pPr>
            <a:endParaRPr sz="4898" dirty="0">
              <a:solidFill>
                <a:srgbClr val="593C8F"/>
              </a:solidFill>
              <a:latin typeface="League Spartan"/>
              <a:ea typeface="League Spartan"/>
              <a:cs typeface="League Spartan"/>
              <a:sym typeface="League Spartan"/>
            </a:endParaRPr>
          </a:p>
        </p:txBody>
      </p:sp>
      <p:cxnSp>
        <p:nvCxnSpPr>
          <p:cNvPr id="236" name="Google Shape;236;p23"/>
          <p:cNvCxnSpPr/>
          <p:nvPr/>
        </p:nvCxnSpPr>
        <p:spPr>
          <a:xfrm rot="10800000" flipH="1">
            <a:off x="953571" y="1207293"/>
            <a:ext cx="4767300" cy="2400"/>
          </a:xfrm>
          <a:prstGeom prst="straightConnector1">
            <a:avLst/>
          </a:prstGeom>
          <a:noFill/>
          <a:ln w="38100" cap="flat" cmpd="sng">
            <a:solidFill>
              <a:srgbClr val="000000"/>
            </a:solidFill>
            <a:prstDash val="solid"/>
            <a:round/>
            <a:headEnd type="none" w="sm" len="sm"/>
            <a:tailEnd type="none" w="sm" len="sm"/>
          </a:ln>
        </p:spPr>
      </p:cxnSp>
      <p:grpSp>
        <p:nvGrpSpPr>
          <p:cNvPr id="237" name="Google Shape;237;p23"/>
          <p:cNvGrpSpPr/>
          <p:nvPr/>
        </p:nvGrpSpPr>
        <p:grpSpPr>
          <a:xfrm>
            <a:off x="17373600" y="-180827"/>
            <a:ext cx="914400" cy="10468053"/>
            <a:chOff x="0" y="-47625"/>
            <a:chExt cx="812800" cy="2757000"/>
          </a:xfrm>
        </p:grpSpPr>
        <p:sp>
          <p:nvSpPr>
            <p:cNvPr id="238" name="Google Shape;238;p23"/>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23"/>
            <p:cNvSpPr txBox="1"/>
            <p:nvPr/>
          </p:nvSpPr>
          <p:spPr>
            <a:xfrm>
              <a:off x="0" y="-47625"/>
              <a:ext cx="8127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240" name="Google Shape;240;p23"/>
          <p:cNvPicPr preferRelativeResize="0"/>
          <p:nvPr/>
        </p:nvPicPr>
        <p:blipFill rotWithShape="1">
          <a:blip r:embed="rId4">
            <a:alphaModFix/>
          </a:blip>
          <a:srcRect t="317" b="327"/>
          <a:stretch/>
        </p:blipFill>
        <p:spPr>
          <a:xfrm>
            <a:off x="2733440" y="1356750"/>
            <a:ext cx="12343860" cy="8565375"/>
          </a:xfrm>
          <a:prstGeom prst="rect">
            <a:avLst/>
          </a:prstGeom>
          <a:noFill/>
          <a:ln>
            <a:noFill/>
          </a:ln>
        </p:spPr>
      </p:pic>
      <p:sp>
        <p:nvSpPr>
          <p:cNvPr id="241" name="Google Shape;241;p23"/>
          <p:cNvSpPr txBox="1">
            <a:spLocks noGrp="1"/>
          </p:cNvSpPr>
          <p:nvPr>
            <p:ph type="sldNum" idx="12"/>
          </p:nvPr>
        </p:nvSpPr>
        <p:spPr>
          <a:xfrm>
            <a:off x="6939800" y="9922125"/>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09"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24"/>
          <p:cNvSpPr txBox="1"/>
          <p:nvPr/>
        </p:nvSpPr>
        <p:spPr>
          <a:xfrm>
            <a:off x="1040892" y="362719"/>
            <a:ext cx="4957500" cy="7539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898" dirty="0">
                <a:solidFill>
                  <a:srgbClr val="593C8F"/>
                </a:solidFill>
                <a:latin typeface="League Spartan"/>
                <a:ea typeface="League Spartan"/>
                <a:cs typeface="League Spartan"/>
                <a:sym typeface="League Spartan"/>
              </a:rPr>
              <a:t>Activity Diagram</a:t>
            </a:r>
            <a:endParaRPr sz="2000" dirty="0"/>
          </a:p>
        </p:txBody>
      </p:sp>
      <p:cxnSp>
        <p:nvCxnSpPr>
          <p:cNvPr id="248" name="Google Shape;248;p24"/>
          <p:cNvCxnSpPr/>
          <p:nvPr/>
        </p:nvCxnSpPr>
        <p:spPr>
          <a:xfrm rot="10800000" flipH="1">
            <a:off x="1006471" y="1215634"/>
            <a:ext cx="4322400" cy="27900"/>
          </a:xfrm>
          <a:prstGeom prst="straightConnector1">
            <a:avLst/>
          </a:prstGeom>
          <a:noFill/>
          <a:ln w="38100" cap="flat" cmpd="sng">
            <a:solidFill>
              <a:srgbClr val="000000"/>
            </a:solidFill>
            <a:prstDash val="solid"/>
            <a:round/>
            <a:headEnd type="none" w="sm" len="sm"/>
            <a:tailEnd type="none" w="sm" len="sm"/>
          </a:ln>
        </p:spPr>
      </p:cxnSp>
      <p:grpSp>
        <p:nvGrpSpPr>
          <p:cNvPr id="249" name="Google Shape;249;p24"/>
          <p:cNvGrpSpPr/>
          <p:nvPr/>
        </p:nvGrpSpPr>
        <p:grpSpPr>
          <a:xfrm>
            <a:off x="17373600" y="-180827"/>
            <a:ext cx="914400" cy="10468053"/>
            <a:chOff x="0" y="-47625"/>
            <a:chExt cx="812800" cy="2757000"/>
          </a:xfrm>
        </p:grpSpPr>
        <p:sp>
          <p:nvSpPr>
            <p:cNvPr id="250" name="Google Shape;250;p24"/>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24"/>
            <p:cNvSpPr txBox="1"/>
            <p:nvPr/>
          </p:nvSpPr>
          <p:spPr>
            <a:xfrm>
              <a:off x="0" y="-47625"/>
              <a:ext cx="8127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252" name="Google Shape;252;p24"/>
          <p:cNvPicPr preferRelativeResize="0"/>
          <p:nvPr/>
        </p:nvPicPr>
        <p:blipFill>
          <a:blip r:embed="rId4">
            <a:alphaModFix/>
          </a:blip>
          <a:stretch>
            <a:fillRect/>
          </a:stretch>
        </p:blipFill>
        <p:spPr>
          <a:xfrm>
            <a:off x="7755063" y="301400"/>
            <a:ext cx="7849676" cy="8914251"/>
          </a:xfrm>
          <a:prstGeom prst="rect">
            <a:avLst/>
          </a:prstGeom>
          <a:noFill/>
          <a:ln>
            <a:noFill/>
          </a:ln>
        </p:spPr>
      </p:pic>
      <p:sp>
        <p:nvSpPr>
          <p:cNvPr id="253" name="Google Shape;253;p24"/>
          <p:cNvSpPr txBox="1">
            <a:spLocks noGrp="1"/>
          </p:cNvSpPr>
          <p:nvPr>
            <p:ph type="sldNum" idx="12"/>
          </p:nvPr>
        </p:nvSpPr>
        <p:spPr>
          <a:xfrm>
            <a:off x="6844550" y="9921900"/>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12</a:t>
            </a:fld>
            <a:endParaRPr sz="1800">
              <a:solidFill>
                <a:srgbClr val="21212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09"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sp>
        <p:nvSpPr>
          <p:cNvPr id="259" name="Google Shape;259;p25"/>
          <p:cNvSpPr txBox="1"/>
          <p:nvPr/>
        </p:nvSpPr>
        <p:spPr>
          <a:xfrm>
            <a:off x="1114044" y="338335"/>
            <a:ext cx="4957500" cy="7539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898" dirty="0">
                <a:solidFill>
                  <a:srgbClr val="593C8F"/>
                </a:solidFill>
                <a:latin typeface="League Spartan"/>
                <a:ea typeface="League Spartan"/>
                <a:cs typeface="League Spartan"/>
                <a:sym typeface="League Spartan"/>
              </a:rPr>
              <a:t>User Interface</a:t>
            </a:r>
            <a:endParaRPr sz="2000" dirty="0"/>
          </a:p>
        </p:txBody>
      </p:sp>
      <p:cxnSp>
        <p:nvCxnSpPr>
          <p:cNvPr id="260" name="Google Shape;260;p25"/>
          <p:cNvCxnSpPr>
            <a:cxnSpLocks/>
          </p:cNvCxnSpPr>
          <p:nvPr/>
        </p:nvCxnSpPr>
        <p:spPr>
          <a:xfrm>
            <a:off x="1099875" y="1197501"/>
            <a:ext cx="3557469" cy="0"/>
          </a:xfrm>
          <a:prstGeom prst="straightConnector1">
            <a:avLst/>
          </a:prstGeom>
          <a:noFill/>
          <a:ln w="38100" cap="flat" cmpd="sng">
            <a:solidFill>
              <a:srgbClr val="000000"/>
            </a:solidFill>
            <a:prstDash val="solid"/>
            <a:round/>
            <a:headEnd type="none" w="sm" len="sm"/>
            <a:tailEnd type="none" w="sm" len="sm"/>
          </a:ln>
        </p:spPr>
      </p:cxnSp>
      <p:grpSp>
        <p:nvGrpSpPr>
          <p:cNvPr id="261" name="Google Shape;261;p25"/>
          <p:cNvGrpSpPr/>
          <p:nvPr/>
        </p:nvGrpSpPr>
        <p:grpSpPr>
          <a:xfrm>
            <a:off x="17373600" y="-180827"/>
            <a:ext cx="914400" cy="10468053"/>
            <a:chOff x="0" y="-47625"/>
            <a:chExt cx="812800" cy="2757000"/>
          </a:xfrm>
        </p:grpSpPr>
        <p:sp>
          <p:nvSpPr>
            <p:cNvPr id="262" name="Google Shape;262;p25"/>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25"/>
            <p:cNvSpPr txBox="1"/>
            <p:nvPr/>
          </p:nvSpPr>
          <p:spPr>
            <a:xfrm>
              <a:off x="0" y="-47625"/>
              <a:ext cx="8127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264" name="Google Shape;264;p25"/>
          <p:cNvPicPr preferRelativeResize="0"/>
          <p:nvPr/>
        </p:nvPicPr>
        <p:blipFill>
          <a:blip r:embed="rId4">
            <a:alphaModFix/>
          </a:blip>
          <a:stretch>
            <a:fillRect/>
          </a:stretch>
        </p:blipFill>
        <p:spPr>
          <a:xfrm>
            <a:off x="247775" y="2546388"/>
            <a:ext cx="8465125" cy="6006925"/>
          </a:xfrm>
          <a:prstGeom prst="rect">
            <a:avLst/>
          </a:prstGeom>
          <a:noFill/>
          <a:ln w="12700" cap="flat" cmpd="sng">
            <a:solidFill>
              <a:srgbClr val="000000"/>
            </a:solidFill>
            <a:prstDash val="solid"/>
            <a:miter lim="8000"/>
            <a:headEnd type="none" w="sm" len="sm"/>
            <a:tailEnd type="none" w="sm" len="sm"/>
          </a:ln>
        </p:spPr>
      </p:pic>
      <p:pic>
        <p:nvPicPr>
          <p:cNvPr id="265" name="Google Shape;265;p25"/>
          <p:cNvPicPr preferRelativeResize="0"/>
          <p:nvPr/>
        </p:nvPicPr>
        <p:blipFill>
          <a:blip r:embed="rId5">
            <a:alphaModFix/>
          </a:blip>
          <a:stretch>
            <a:fillRect/>
          </a:stretch>
        </p:blipFill>
        <p:spPr>
          <a:xfrm>
            <a:off x="9253718" y="2546400"/>
            <a:ext cx="7902907" cy="6006900"/>
          </a:xfrm>
          <a:prstGeom prst="rect">
            <a:avLst/>
          </a:prstGeom>
          <a:noFill/>
          <a:ln w="12700" cap="flat" cmpd="sng">
            <a:solidFill>
              <a:srgbClr val="000000"/>
            </a:solidFill>
            <a:prstDash val="solid"/>
            <a:miter lim="8000"/>
            <a:headEnd type="none" w="sm" len="sm"/>
            <a:tailEnd type="none" w="sm" len="sm"/>
          </a:ln>
        </p:spPr>
      </p:pic>
      <p:sp>
        <p:nvSpPr>
          <p:cNvPr id="266" name="Google Shape;266;p25"/>
          <p:cNvSpPr txBox="1"/>
          <p:nvPr/>
        </p:nvSpPr>
        <p:spPr>
          <a:xfrm>
            <a:off x="3457250" y="8716375"/>
            <a:ext cx="5084700" cy="10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i="1">
                <a:solidFill>
                  <a:schemeClr val="dk1"/>
                </a:solidFill>
                <a:latin typeface="Calibri"/>
                <a:ea typeface="Calibri"/>
                <a:cs typeface="Calibri"/>
                <a:sym typeface="Calibri"/>
              </a:rPr>
              <a:t>Login Page</a:t>
            </a:r>
            <a:endParaRPr sz="2700" i="1">
              <a:solidFill>
                <a:schemeClr val="dk1"/>
              </a:solidFill>
              <a:latin typeface="Calibri"/>
              <a:ea typeface="Calibri"/>
              <a:cs typeface="Calibri"/>
              <a:sym typeface="Calibri"/>
            </a:endParaRPr>
          </a:p>
        </p:txBody>
      </p:sp>
      <p:sp>
        <p:nvSpPr>
          <p:cNvPr id="267" name="Google Shape;267;p25"/>
          <p:cNvSpPr txBox="1"/>
          <p:nvPr/>
        </p:nvSpPr>
        <p:spPr>
          <a:xfrm>
            <a:off x="12233450" y="8716375"/>
            <a:ext cx="6142800" cy="8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i="1">
                <a:solidFill>
                  <a:schemeClr val="dk1"/>
                </a:solidFill>
                <a:latin typeface="Calibri"/>
                <a:ea typeface="Calibri"/>
                <a:cs typeface="Calibri"/>
                <a:sym typeface="Calibri"/>
              </a:rPr>
              <a:t>Homepage</a:t>
            </a:r>
            <a:endParaRPr sz="2700" i="1">
              <a:solidFill>
                <a:schemeClr val="dk1"/>
              </a:solidFill>
              <a:latin typeface="Calibri"/>
              <a:ea typeface="Calibri"/>
              <a:cs typeface="Calibri"/>
              <a:sym typeface="Calibri"/>
            </a:endParaRPr>
          </a:p>
        </p:txBody>
      </p:sp>
      <p:sp>
        <p:nvSpPr>
          <p:cNvPr id="268" name="Google Shape;268;p25"/>
          <p:cNvSpPr txBox="1">
            <a:spLocks noGrp="1"/>
          </p:cNvSpPr>
          <p:nvPr>
            <p:ph type="sldNum" idx="12"/>
          </p:nvPr>
        </p:nvSpPr>
        <p:spPr>
          <a:xfrm>
            <a:off x="6855775" y="9937550"/>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13</a:t>
            </a:fld>
            <a:endParaRPr sz="1800">
              <a:solidFill>
                <a:srgbClr val="21212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09"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26"/>
          <p:cNvSpPr txBox="1"/>
          <p:nvPr/>
        </p:nvSpPr>
        <p:spPr>
          <a:xfrm>
            <a:off x="1028700" y="435871"/>
            <a:ext cx="4957500" cy="7539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898">
                <a:solidFill>
                  <a:srgbClr val="593C8F"/>
                </a:solidFill>
                <a:latin typeface="League Spartan"/>
                <a:ea typeface="League Spartan"/>
                <a:cs typeface="League Spartan"/>
                <a:sym typeface="League Spartan"/>
              </a:rPr>
              <a:t>User Interface</a:t>
            </a:r>
            <a:endParaRPr sz="2000"/>
          </a:p>
        </p:txBody>
      </p:sp>
      <p:grpSp>
        <p:nvGrpSpPr>
          <p:cNvPr id="275" name="Google Shape;275;p26"/>
          <p:cNvGrpSpPr/>
          <p:nvPr/>
        </p:nvGrpSpPr>
        <p:grpSpPr>
          <a:xfrm>
            <a:off x="17373600" y="-180827"/>
            <a:ext cx="914400" cy="10468053"/>
            <a:chOff x="0" y="-47625"/>
            <a:chExt cx="812800" cy="2757000"/>
          </a:xfrm>
        </p:grpSpPr>
        <p:sp>
          <p:nvSpPr>
            <p:cNvPr id="276" name="Google Shape;276;p26"/>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26"/>
            <p:cNvSpPr txBox="1"/>
            <p:nvPr/>
          </p:nvSpPr>
          <p:spPr>
            <a:xfrm>
              <a:off x="0" y="-47625"/>
              <a:ext cx="8127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78" name="Google Shape;278;p26"/>
          <p:cNvSpPr txBox="1"/>
          <p:nvPr/>
        </p:nvSpPr>
        <p:spPr>
          <a:xfrm>
            <a:off x="2441975" y="8006450"/>
            <a:ext cx="5084700" cy="10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i="1">
                <a:solidFill>
                  <a:schemeClr val="dk1"/>
                </a:solidFill>
                <a:latin typeface="Calibri"/>
                <a:ea typeface="Calibri"/>
                <a:cs typeface="Calibri"/>
                <a:sym typeface="Calibri"/>
              </a:rPr>
              <a:t>Repeat a gesture exercise</a:t>
            </a:r>
            <a:endParaRPr sz="2600" i="1">
              <a:solidFill>
                <a:schemeClr val="dk1"/>
              </a:solidFill>
              <a:latin typeface="Calibri"/>
              <a:ea typeface="Calibri"/>
              <a:cs typeface="Calibri"/>
              <a:sym typeface="Calibri"/>
            </a:endParaRPr>
          </a:p>
        </p:txBody>
      </p:sp>
      <p:sp>
        <p:nvSpPr>
          <p:cNvPr id="279" name="Google Shape;279;p26"/>
          <p:cNvSpPr txBox="1"/>
          <p:nvPr/>
        </p:nvSpPr>
        <p:spPr>
          <a:xfrm>
            <a:off x="10865051" y="8006450"/>
            <a:ext cx="4459800" cy="8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i="1">
                <a:solidFill>
                  <a:schemeClr val="dk1"/>
                </a:solidFill>
                <a:latin typeface="Calibri"/>
                <a:ea typeface="Calibri"/>
                <a:cs typeface="Calibri"/>
                <a:sym typeface="Calibri"/>
              </a:rPr>
              <a:t>Choose correct word exercise</a:t>
            </a:r>
            <a:endParaRPr sz="2600" i="1">
              <a:solidFill>
                <a:schemeClr val="dk1"/>
              </a:solidFill>
              <a:latin typeface="Calibri"/>
              <a:ea typeface="Calibri"/>
              <a:cs typeface="Calibri"/>
              <a:sym typeface="Calibri"/>
            </a:endParaRPr>
          </a:p>
        </p:txBody>
      </p:sp>
      <p:pic>
        <p:nvPicPr>
          <p:cNvPr id="280" name="Google Shape;280;p26"/>
          <p:cNvPicPr preferRelativeResize="0"/>
          <p:nvPr/>
        </p:nvPicPr>
        <p:blipFill>
          <a:blip r:embed="rId4">
            <a:alphaModFix/>
          </a:blip>
          <a:stretch>
            <a:fillRect/>
          </a:stretch>
        </p:blipFill>
        <p:spPr>
          <a:xfrm>
            <a:off x="447325" y="2297975"/>
            <a:ext cx="7736975" cy="5490750"/>
          </a:xfrm>
          <a:prstGeom prst="rect">
            <a:avLst/>
          </a:prstGeom>
          <a:noFill/>
          <a:ln w="12700" cap="flat" cmpd="sng">
            <a:solidFill>
              <a:srgbClr val="000000"/>
            </a:solidFill>
            <a:prstDash val="solid"/>
            <a:miter lim="8000"/>
            <a:headEnd type="none" w="sm" len="sm"/>
            <a:tailEnd type="none" w="sm" len="sm"/>
          </a:ln>
        </p:spPr>
      </p:pic>
      <p:pic>
        <p:nvPicPr>
          <p:cNvPr id="281" name="Google Shape;281;p26"/>
          <p:cNvPicPr preferRelativeResize="0"/>
          <p:nvPr/>
        </p:nvPicPr>
        <p:blipFill>
          <a:blip r:embed="rId5">
            <a:alphaModFix/>
          </a:blip>
          <a:stretch>
            <a:fillRect/>
          </a:stretch>
        </p:blipFill>
        <p:spPr>
          <a:xfrm>
            <a:off x="9019863" y="2297975"/>
            <a:ext cx="7746768" cy="5490750"/>
          </a:xfrm>
          <a:prstGeom prst="rect">
            <a:avLst/>
          </a:prstGeom>
          <a:noFill/>
          <a:ln w="12700" cap="flat" cmpd="sng">
            <a:solidFill>
              <a:srgbClr val="000000"/>
            </a:solidFill>
            <a:prstDash val="solid"/>
            <a:miter lim="8000"/>
            <a:headEnd type="none" w="sm" len="sm"/>
            <a:tailEnd type="none" w="sm" len="sm"/>
          </a:ln>
        </p:spPr>
      </p:pic>
      <p:cxnSp>
        <p:nvCxnSpPr>
          <p:cNvPr id="282" name="Google Shape;282;p26"/>
          <p:cNvCxnSpPr>
            <a:cxnSpLocks/>
          </p:cNvCxnSpPr>
          <p:nvPr/>
        </p:nvCxnSpPr>
        <p:spPr>
          <a:xfrm>
            <a:off x="1028700" y="1366848"/>
            <a:ext cx="3555492" cy="0"/>
          </a:xfrm>
          <a:prstGeom prst="straightConnector1">
            <a:avLst/>
          </a:prstGeom>
          <a:noFill/>
          <a:ln w="38100" cap="flat" cmpd="sng">
            <a:solidFill>
              <a:srgbClr val="000000"/>
            </a:solidFill>
            <a:prstDash val="solid"/>
            <a:round/>
            <a:headEnd type="none" w="sm" len="sm"/>
            <a:tailEnd type="none" w="sm" len="sm"/>
          </a:ln>
        </p:spPr>
      </p:cxnSp>
      <p:sp>
        <p:nvSpPr>
          <p:cNvPr id="283" name="Google Shape;283;p26"/>
          <p:cNvSpPr txBox="1">
            <a:spLocks noGrp="1"/>
          </p:cNvSpPr>
          <p:nvPr>
            <p:ph type="sldNum" idx="12"/>
          </p:nvPr>
        </p:nvSpPr>
        <p:spPr>
          <a:xfrm>
            <a:off x="6637250" y="9921900"/>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09"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27"/>
          <p:cNvSpPr txBox="1"/>
          <p:nvPr/>
        </p:nvSpPr>
        <p:spPr>
          <a:xfrm>
            <a:off x="1028700" y="435871"/>
            <a:ext cx="4957500" cy="7539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898">
                <a:solidFill>
                  <a:srgbClr val="593C8F"/>
                </a:solidFill>
                <a:latin typeface="League Spartan"/>
                <a:ea typeface="League Spartan"/>
                <a:cs typeface="League Spartan"/>
                <a:sym typeface="League Spartan"/>
              </a:rPr>
              <a:t>Evaluation</a:t>
            </a:r>
            <a:endParaRPr sz="2000"/>
          </a:p>
        </p:txBody>
      </p:sp>
      <p:grpSp>
        <p:nvGrpSpPr>
          <p:cNvPr id="290" name="Google Shape;290;p27"/>
          <p:cNvGrpSpPr/>
          <p:nvPr/>
        </p:nvGrpSpPr>
        <p:grpSpPr>
          <a:xfrm>
            <a:off x="17373600" y="-180827"/>
            <a:ext cx="914400" cy="10468053"/>
            <a:chOff x="0" y="-47625"/>
            <a:chExt cx="812800" cy="2757000"/>
          </a:xfrm>
        </p:grpSpPr>
        <p:sp>
          <p:nvSpPr>
            <p:cNvPr id="291" name="Google Shape;291;p27"/>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27"/>
            <p:cNvSpPr txBox="1"/>
            <p:nvPr/>
          </p:nvSpPr>
          <p:spPr>
            <a:xfrm>
              <a:off x="0" y="-47625"/>
              <a:ext cx="8127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293" name="Google Shape;293;p27"/>
          <p:cNvCxnSpPr>
            <a:cxnSpLocks/>
          </p:cNvCxnSpPr>
          <p:nvPr/>
        </p:nvCxnSpPr>
        <p:spPr>
          <a:xfrm>
            <a:off x="953571" y="1282845"/>
            <a:ext cx="2838141" cy="0"/>
          </a:xfrm>
          <a:prstGeom prst="straightConnector1">
            <a:avLst/>
          </a:prstGeom>
          <a:noFill/>
          <a:ln w="38100" cap="flat" cmpd="sng">
            <a:solidFill>
              <a:srgbClr val="000000"/>
            </a:solidFill>
            <a:prstDash val="solid"/>
            <a:round/>
            <a:headEnd type="none" w="sm" len="sm"/>
            <a:tailEnd type="none" w="sm" len="sm"/>
          </a:ln>
        </p:spPr>
      </p:cxnSp>
      <p:sp>
        <p:nvSpPr>
          <p:cNvPr id="294" name="Google Shape;294;p27"/>
          <p:cNvSpPr txBox="1"/>
          <p:nvPr/>
        </p:nvSpPr>
        <p:spPr>
          <a:xfrm>
            <a:off x="1116875" y="1587125"/>
            <a:ext cx="14049000" cy="40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dk1"/>
                </a:solidFill>
                <a:latin typeface="Calibri"/>
                <a:ea typeface="Calibri"/>
                <a:cs typeface="Calibri"/>
                <a:sym typeface="Calibri"/>
              </a:rPr>
              <a:t>The evaluation of the app will focus on accuracy, performance and user experience:</a:t>
            </a: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Accuracy will be evaluated using the test set</a:t>
            </a:r>
            <a:endParaRPr sz="3200">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The speed of execution in real-time from detection to prediction</a:t>
            </a:r>
            <a:endParaRPr sz="3200">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the ability of the users to learn ASL words will be evaluated by their scores</a:t>
            </a:r>
            <a:endParaRPr sz="3200">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user experience will be evaluated based on users feedbacks</a:t>
            </a:r>
            <a:endParaRPr sz="3200">
              <a:solidFill>
                <a:schemeClr val="dk1"/>
              </a:solidFill>
              <a:latin typeface="Calibri"/>
              <a:ea typeface="Calibri"/>
              <a:cs typeface="Calibri"/>
              <a:sym typeface="Calibri"/>
            </a:endParaRPr>
          </a:p>
        </p:txBody>
      </p:sp>
      <p:pic>
        <p:nvPicPr>
          <p:cNvPr id="295" name="Google Shape;295;p27"/>
          <p:cNvPicPr preferRelativeResize="0"/>
          <p:nvPr/>
        </p:nvPicPr>
        <p:blipFill>
          <a:blip r:embed="rId4">
            <a:alphaModFix/>
          </a:blip>
          <a:stretch>
            <a:fillRect/>
          </a:stretch>
        </p:blipFill>
        <p:spPr>
          <a:xfrm>
            <a:off x="5169339" y="5395227"/>
            <a:ext cx="4724486" cy="4438150"/>
          </a:xfrm>
          <a:prstGeom prst="rect">
            <a:avLst/>
          </a:prstGeom>
          <a:noFill/>
          <a:ln>
            <a:noFill/>
          </a:ln>
        </p:spPr>
      </p:pic>
      <p:sp>
        <p:nvSpPr>
          <p:cNvPr id="296" name="Google Shape;296;p27"/>
          <p:cNvSpPr txBox="1">
            <a:spLocks noGrp="1"/>
          </p:cNvSpPr>
          <p:nvPr>
            <p:ph type="sldNum" idx="12"/>
          </p:nvPr>
        </p:nvSpPr>
        <p:spPr>
          <a:xfrm>
            <a:off x="7175125" y="9922125"/>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15</a:t>
            </a:fld>
            <a:endParaRPr sz="1800">
              <a:solidFill>
                <a:srgbClr val="21212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09"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28"/>
          <p:cNvSpPr txBox="1"/>
          <p:nvPr/>
        </p:nvSpPr>
        <p:spPr>
          <a:xfrm>
            <a:off x="1028700" y="435871"/>
            <a:ext cx="4957500" cy="7539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898" dirty="0">
                <a:solidFill>
                  <a:srgbClr val="593C8F"/>
                </a:solidFill>
                <a:latin typeface="League Spartan"/>
                <a:ea typeface="League Spartan"/>
                <a:cs typeface="League Spartan"/>
                <a:sym typeface="League Spartan"/>
              </a:rPr>
              <a:t>Testing</a:t>
            </a:r>
            <a:endParaRPr sz="2000" dirty="0"/>
          </a:p>
        </p:txBody>
      </p:sp>
      <p:grpSp>
        <p:nvGrpSpPr>
          <p:cNvPr id="303" name="Google Shape;303;p28"/>
          <p:cNvGrpSpPr/>
          <p:nvPr/>
        </p:nvGrpSpPr>
        <p:grpSpPr>
          <a:xfrm>
            <a:off x="17364425" y="-180825"/>
            <a:ext cx="923585" cy="10468053"/>
            <a:chOff x="0" y="-47625"/>
            <a:chExt cx="812800" cy="2757000"/>
          </a:xfrm>
        </p:grpSpPr>
        <p:sp>
          <p:nvSpPr>
            <p:cNvPr id="304" name="Google Shape;304;p28"/>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28"/>
            <p:cNvSpPr txBox="1"/>
            <p:nvPr/>
          </p:nvSpPr>
          <p:spPr>
            <a:xfrm>
              <a:off x="0" y="-47625"/>
              <a:ext cx="8127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306" name="Google Shape;306;p28"/>
          <p:cNvCxnSpPr>
            <a:cxnSpLocks/>
          </p:cNvCxnSpPr>
          <p:nvPr/>
        </p:nvCxnSpPr>
        <p:spPr>
          <a:xfrm>
            <a:off x="1014531" y="1404765"/>
            <a:ext cx="1923741" cy="0"/>
          </a:xfrm>
          <a:prstGeom prst="straightConnector1">
            <a:avLst/>
          </a:prstGeom>
          <a:noFill/>
          <a:ln w="38100" cap="flat" cmpd="sng">
            <a:solidFill>
              <a:srgbClr val="000000"/>
            </a:solidFill>
            <a:prstDash val="solid"/>
            <a:round/>
            <a:headEnd type="none" w="sm" len="sm"/>
            <a:tailEnd type="none" w="sm" len="sm"/>
          </a:ln>
        </p:spPr>
      </p:cxnSp>
      <p:graphicFrame>
        <p:nvGraphicFramePr>
          <p:cNvPr id="307" name="Google Shape;307;p28"/>
          <p:cNvGraphicFramePr/>
          <p:nvPr/>
        </p:nvGraphicFramePr>
        <p:xfrm>
          <a:off x="5986225" y="286875"/>
          <a:ext cx="9805475" cy="9743350"/>
        </p:xfrm>
        <a:graphic>
          <a:graphicData uri="http://schemas.openxmlformats.org/drawingml/2006/table">
            <a:tbl>
              <a:tblPr>
                <a:noFill/>
                <a:tableStyleId>{6A330FD6-0634-4148-9D1C-A886B8458EB4}</a:tableStyleId>
              </a:tblPr>
              <a:tblGrid>
                <a:gridCol w="493725">
                  <a:extLst>
                    <a:ext uri="{9D8B030D-6E8A-4147-A177-3AD203B41FA5}">
                      <a16:colId xmlns:a16="http://schemas.microsoft.com/office/drawing/2014/main" val="20000"/>
                    </a:ext>
                  </a:extLst>
                </a:gridCol>
                <a:gridCol w="4682150">
                  <a:extLst>
                    <a:ext uri="{9D8B030D-6E8A-4147-A177-3AD203B41FA5}">
                      <a16:colId xmlns:a16="http://schemas.microsoft.com/office/drawing/2014/main" val="20001"/>
                    </a:ext>
                  </a:extLst>
                </a:gridCol>
                <a:gridCol w="4629600">
                  <a:extLst>
                    <a:ext uri="{9D8B030D-6E8A-4147-A177-3AD203B41FA5}">
                      <a16:colId xmlns:a16="http://schemas.microsoft.com/office/drawing/2014/main" val="20002"/>
                    </a:ext>
                  </a:extLst>
                </a:gridCol>
              </a:tblGrid>
              <a:tr h="387250">
                <a:tc>
                  <a:txBody>
                    <a:bodyPr/>
                    <a:lstStyle/>
                    <a:p>
                      <a:pPr marL="50800" lvl="0" indent="0" algn="ctr" rtl="0">
                        <a:spcBef>
                          <a:spcPts val="0"/>
                        </a:spcBef>
                        <a:spcAft>
                          <a:spcPts val="1200"/>
                        </a:spcAft>
                        <a:buNone/>
                      </a:pPr>
                      <a:r>
                        <a:rPr lang="en-US" sz="1200" b="1">
                          <a:solidFill>
                            <a:srgbClr val="212121"/>
                          </a:solidFill>
                        </a:rPr>
                        <a:t>ID</a:t>
                      </a:r>
                      <a:endParaRPr sz="1200" b="1">
                        <a:solidFill>
                          <a:srgbClr val="212121"/>
                        </a:solidFill>
                      </a:endParaRPr>
                    </a:p>
                  </a:txBody>
                  <a:tcPr marL="63500" marR="63500" marT="0" marB="0">
                    <a:lnL w="90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CC2E5"/>
                    </a:solidFill>
                  </a:tcPr>
                </a:tc>
                <a:tc>
                  <a:txBody>
                    <a:bodyPr/>
                    <a:lstStyle/>
                    <a:p>
                      <a:pPr marL="50800" lvl="0" indent="0" algn="ctr" rtl="0">
                        <a:spcBef>
                          <a:spcPts val="0"/>
                        </a:spcBef>
                        <a:spcAft>
                          <a:spcPts val="1200"/>
                        </a:spcAft>
                        <a:buNone/>
                      </a:pPr>
                      <a:r>
                        <a:rPr lang="en-US" sz="1200" b="1">
                          <a:solidFill>
                            <a:srgbClr val="212121"/>
                          </a:solidFill>
                        </a:rPr>
                        <a:t>Action</a:t>
                      </a:r>
                      <a:endParaRPr sz="1200" b="1">
                        <a:solidFill>
                          <a:srgbClr val="212121"/>
                        </a:solidFill>
                      </a:endParaRPr>
                    </a:p>
                  </a:txBody>
                  <a:tcPr marL="63500" marR="63500" marT="0" marB="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CC2E5"/>
                    </a:solidFill>
                  </a:tcPr>
                </a:tc>
                <a:tc>
                  <a:txBody>
                    <a:bodyPr/>
                    <a:lstStyle/>
                    <a:p>
                      <a:pPr marL="50800" lvl="0" indent="0" algn="ctr" rtl="0">
                        <a:spcBef>
                          <a:spcPts val="0"/>
                        </a:spcBef>
                        <a:spcAft>
                          <a:spcPts val="1200"/>
                        </a:spcAft>
                        <a:buNone/>
                      </a:pPr>
                      <a:r>
                        <a:rPr lang="en-US" sz="1200" b="1">
                          <a:solidFill>
                            <a:srgbClr val="212121"/>
                          </a:solidFill>
                        </a:rPr>
                        <a:t>Expected result</a:t>
                      </a:r>
                      <a:endParaRPr sz="1200" b="1">
                        <a:solidFill>
                          <a:srgbClr val="212121"/>
                        </a:solidFill>
                      </a:endParaRPr>
                    </a:p>
                  </a:txBody>
                  <a:tcPr marL="63500" marR="63500" marT="0" marB="0">
                    <a:lnL cap="flat" cmpd="sng">
                      <a:solidFill>
                        <a:srgbClr val="000000"/>
                      </a:solidFill>
                      <a:prstDash val="solid"/>
                      <a:round/>
                      <a:headEnd type="none" w="sm" len="sm"/>
                      <a:tailEnd type="none" w="sm" len="sm"/>
                    </a:lnL>
                    <a:lnR w="9050" cap="flat" cmpd="sng">
                      <a:solidFill>
                        <a:srgbClr val="000000"/>
                      </a:solidFill>
                      <a:prstDash val="solid"/>
                      <a:round/>
                      <a:headEnd type="none" w="sm" len="sm"/>
                      <a:tailEnd type="none" w="sm" len="sm"/>
                    </a:lnR>
                    <a:lnT w="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CC2E5"/>
                    </a:solidFill>
                  </a:tcPr>
                </a:tc>
                <a:extLst>
                  <a:ext uri="{0D108BD9-81ED-4DB2-BD59-A6C34878D82A}">
                    <a16:rowId xmlns:a16="http://schemas.microsoft.com/office/drawing/2014/main" val="10000"/>
                  </a:ext>
                </a:extLst>
              </a:tr>
              <a:tr h="807675">
                <a:tc>
                  <a:txBody>
                    <a:bodyPr/>
                    <a:lstStyle/>
                    <a:p>
                      <a:pPr marL="50800" lvl="0" indent="0" algn="ctr" rtl="0">
                        <a:spcBef>
                          <a:spcPts val="0"/>
                        </a:spcBef>
                        <a:spcAft>
                          <a:spcPts val="1200"/>
                        </a:spcAft>
                        <a:buNone/>
                      </a:pPr>
                      <a:r>
                        <a:rPr lang="en-US" sz="1200" b="1">
                          <a:solidFill>
                            <a:srgbClr val="212121"/>
                          </a:solidFill>
                        </a:rPr>
                        <a:t>1</a:t>
                      </a:r>
                      <a:endParaRPr sz="1200" b="1">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50800" lvl="0" indent="0" algn="l" rtl="0">
                        <a:spcBef>
                          <a:spcPts val="0"/>
                        </a:spcBef>
                        <a:spcAft>
                          <a:spcPts val="1200"/>
                        </a:spcAft>
                        <a:buNone/>
                      </a:pPr>
                      <a:r>
                        <a:rPr lang="en-US" sz="1200">
                          <a:solidFill>
                            <a:srgbClr val="212121"/>
                          </a:solidFill>
                        </a:rPr>
                        <a:t>Signing up</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04800" algn="l" rtl="0">
                        <a:spcBef>
                          <a:spcPts val="0"/>
                        </a:spcBef>
                        <a:spcAft>
                          <a:spcPts val="0"/>
                        </a:spcAft>
                        <a:buClr>
                          <a:srgbClr val="212121"/>
                        </a:buClr>
                        <a:buSzPts val="1200"/>
                        <a:buAutoNum type="arabicPeriod"/>
                      </a:pPr>
                      <a:r>
                        <a:rPr lang="en-US" sz="1200">
                          <a:solidFill>
                            <a:srgbClr val="212121"/>
                          </a:solidFill>
                        </a:rPr>
                        <a:t>Success message</a:t>
                      </a:r>
                      <a:endParaRPr sz="1200">
                        <a:solidFill>
                          <a:srgbClr val="212121"/>
                        </a:solidFill>
                      </a:endParaRPr>
                    </a:p>
                    <a:p>
                      <a:pPr marL="457200" lvl="0" indent="-304800" algn="l" rtl="0">
                        <a:spcBef>
                          <a:spcPts val="0"/>
                        </a:spcBef>
                        <a:spcAft>
                          <a:spcPts val="0"/>
                        </a:spcAft>
                        <a:buClr>
                          <a:srgbClr val="212121"/>
                        </a:buClr>
                        <a:buSzPts val="1200"/>
                        <a:buAutoNum type="arabicPeriod"/>
                      </a:pPr>
                      <a:r>
                        <a:rPr lang="en-US" sz="1200">
                          <a:solidFill>
                            <a:srgbClr val="212121"/>
                          </a:solidFill>
                        </a:rPr>
                        <a:t>New user created in the database.</a:t>
                      </a:r>
                      <a:endParaRPr sz="1200">
                        <a:solidFill>
                          <a:srgbClr val="212121"/>
                        </a:solidFill>
                      </a:endParaRPr>
                    </a:p>
                    <a:p>
                      <a:pPr marL="457200" lvl="0" indent="-304800" algn="l" rtl="0">
                        <a:spcBef>
                          <a:spcPts val="0"/>
                        </a:spcBef>
                        <a:spcAft>
                          <a:spcPts val="1200"/>
                        </a:spcAft>
                        <a:buClr>
                          <a:srgbClr val="212121"/>
                        </a:buClr>
                        <a:buSzPts val="1200"/>
                        <a:buAutoNum type="arabicPeriod"/>
                      </a:pPr>
                      <a:r>
                        <a:rPr lang="en-US" sz="1200">
                          <a:solidFill>
                            <a:srgbClr val="212121"/>
                          </a:solidFill>
                        </a:rPr>
                        <a:t>page redirects to login</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07675">
                <a:tc>
                  <a:txBody>
                    <a:bodyPr/>
                    <a:lstStyle/>
                    <a:p>
                      <a:pPr marL="50800" lvl="0" indent="0" algn="ctr" rtl="0">
                        <a:spcBef>
                          <a:spcPts val="0"/>
                        </a:spcBef>
                        <a:spcAft>
                          <a:spcPts val="1200"/>
                        </a:spcAft>
                        <a:buNone/>
                      </a:pPr>
                      <a:r>
                        <a:rPr lang="en-US" sz="1200" b="1">
                          <a:solidFill>
                            <a:srgbClr val="212121"/>
                          </a:solidFill>
                        </a:rPr>
                        <a:t>2</a:t>
                      </a:r>
                      <a:endParaRPr sz="1200" b="1">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50800" lvl="0" indent="0" algn="l" rtl="0">
                        <a:spcBef>
                          <a:spcPts val="0"/>
                        </a:spcBef>
                        <a:spcAft>
                          <a:spcPts val="1200"/>
                        </a:spcAft>
                        <a:buNone/>
                      </a:pPr>
                      <a:r>
                        <a:rPr lang="en-US" sz="1200">
                          <a:solidFill>
                            <a:srgbClr val="212121"/>
                          </a:solidFill>
                        </a:rPr>
                        <a:t>Signing in</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04800" algn="l" rtl="0">
                        <a:spcBef>
                          <a:spcPts val="0"/>
                        </a:spcBef>
                        <a:spcAft>
                          <a:spcPts val="0"/>
                        </a:spcAft>
                        <a:buClr>
                          <a:srgbClr val="212121"/>
                        </a:buClr>
                        <a:buSzPts val="1200"/>
                        <a:buAutoNum type="arabicPeriod"/>
                      </a:pPr>
                      <a:r>
                        <a:rPr lang="en-US" sz="1200">
                          <a:solidFill>
                            <a:srgbClr val="212121"/>
                          </a:solidFill>
                        </a:rPr>
                        <a:t>Success message</a:t>
                      </a:r>
                      <a:endParaRPr sz="1200">
                        <a:solidFill>
                          <a:srgbClr val="212121"/>
                        </a:solidFill>
                      </a:endParaRPr>
                    </a:p>
                    <a:p>
                      <a:pPr marL="457200" lvl="0" indent="-304800" algn="l" rtl="0">
                        <a:spcBef>
                          <a:spcPts val="0"/>
                        </a:spcBef>
                        <a:spcAft>
                          <a:spcPts val="0"/>
                        </a:spcAft>
                        <a:buClr>
                          <a:srgbClr val="212121"/>
                        </a:buClr>
                        <a:buSzPts val="1200"/>
                        <a:buAutoNum type="arabicPeriod"/>
                      </a:pPr>
                      <a:r>
                        <a:rPr lang="en-US" sz="1200">
                          <a:solidFill>
                            <a:srgbClr val="212121"/>
                          </a:solidFill>
                        </a:rPr>
                        <a:t>File with user credentials created</a:t>
                      </a:r>
                      <a:endParaRPr sz="1200">
                        <a:solidFill>
                          <a:srgbClr val="212121"/>
                        </a:solidFill>
                      </a:endParaRPr>
                    </a:p>
                    <a:p>
                      <a:pPr marL="457200" lvl="0" indent="-304800" algn="l" rtl="0">
                        <a:spcBef>
                          <a:spcPts val="0"/>
                        </a:spcBef>
                        <a:spcAft>
                          <a:spcPts val="1200"/>
                        </a:spcAft>
                        <a:buClr>
                          <a:srgbClr val="212121"/>
                        </a:buClr>
                        <a:buSzPts val="1200"/>
                        <a:buAutoNum type="arabicPeriod"/>
                      </a:pPr>
                      <a:r>
                        <a:rPr lang="en-US" sz="1200">
                          <a:solidFill>
                            <a:srgbClr val="212121"/>
                          </a:solidFill>
                        </a:rPr>
                        <a:t>page redirects to homepage</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97450">
                <a:tc>
                  <a:txBody>
                    <a:bodyPr/>
                    <a:lstStyle/>
                    <a:p>
                      <a:pPr marL="50800" lvl="0" indent="0" algn="ctr" rtl="0">
                        <a:spcBef>
                          <a:spcPts val="0"/>
                        </a:spcBef>
                        <a:spcAft>
                          <a:spcPts val="1200"/>
                        </a:spcAft>
                        <a:buNone/>
                      </a:pPr>
                      <a:r>
                        <a:rPr lang="en-US" sz="1200" b="1">
                          <a:solidFill>
                            <a:srgbClr val="212121"/>
                          </a:solidFill>
                        </a:rPr>
                        <a:t>3</a:t>
                      </a:r>
                      <a:endParaRPr sz="1200" b="1">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50800" lvl="0" indent="0" algn="l" rtl="0">
                        <a:spcBef>
                          <a:spcPts val="0"/>
                        </a:spcBef>
                        <a:spcAft>
                          <a:spcPts val="1200"/>
                        </a:spcAft>
                        <a:buNone/>
                      </a:pPr>
                      <a:r>
                        <a:rPr lang="en-US" sz="1200">
                          <a:solidFill>
                            <a:srgbClr val="212121"/>
                          </a:solidFill>
                        </a:rPr>
                        <a:t>User updating his profile</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50800" lvl="0" indent="0" algn="l" rtl="0">
                        <a:spcBef>
                          <a:spcPts val="0"/>
                        </a:spcBef>
                        <a:spcAft>
                          <a:spcPts val="1200"/>
                        </a:spcAft>
                        <a:buNone/>
                      </a:pPr>
                      <a:r>
                        <a:rPr lang="en-US" sz="1200">
                          <a:solidFill>
                            <a:srgbClr val="212121"/>
                          </a:solidFill>
                        </a:rPr>
                        <a:t>User profile is updated with the new information.</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97450">
                <a:tc>
                  <a:txBody>
                    <a:bodyPr/>
                    <a:lstStyle/>
                    <a:p>
                      <a:pPr marL="50800" lvl="0" indent="0" algn="ctr" rtl="0">
                        <a:spcBef>
                          <a:spcPts val="0"/>
                        </a:spcBef>
                        <a:spcAft>
                          <a:spcPts val="1200"/>
                        </a:spcAft>
                        <a:buNone/>
                      </a:pPr>
                      <a:r>
                        <a:rPr lang="en-US" sz="1200" b="1">
                          <a:solidFill>
                            <a:srgbClr val="212121"/>
                          </a:solidFill>
                        </a:rPr>
                        <a:t>4</a:t>
                      </a:r>
                      <a:endParaRPr sz="1200" b="1">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50800" lvl="0" indent="0" algn="l" rtl="0">
                        <a:spcBef>
                          <a:spcPts val="0"/>
                        </a:spcBef>
                        <a:spcAft>
                          <a:spcPts val="1200"/>
                        </a:spcAft>
                        <a:buNone/>
                      </a:pPr>
                      <a:r>
                        <a:rPr lang="en-US" sz="1200">
                          <a:solidFill>
                            <a:srgbClr val="212121"/>
                          </a:solidFill>
                        </a:rPr>
                        <a:t>User viewing homepage</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04800" algn="l" rtl="0">
                        <a:spcBef>
                          <a:spcPts val="0"/>
                        </a:spcBef>
                        <a:spcAft>
                          <a:spcPts val="0"/>
                        </a:spcAft>
                        <a:buClr>
                          <a:srgbClr val="212121"/>
                        </a:buClr>
                        <a:buSzPts val="1200"/>
                        <a:buAutoNum type="arabicPeriod"/>
                      </a:pPr>
                      <a:r>
                        <a:rPr lang="en-US" sz="1200">
                          <a:solidFill>
                            <a:srgbClr val="212121"/>
                          </a:solidFill>
                        </a:rPr>
                        <a:t>showing all available lessons and units</a:t>
                      </a:r>
                      <a:endParaRPr sz="1200">
                        <a:solidFill>
                          <a:srgbClr val="212121"/>
                        </a:solidFill>
                      </a:endParaRPr>
                    </a:p>
                    <a:p>
                      <a:pPr marL="457200" lvl="0" indent="-304800" algn="l" rtl="0">
                        <a:spcBef>
                          <a:spcPts val="0"/>
                        </a:spcBef>
                        <a:spcAft>
                          <a:spcPts val="1200"/>
                        </a:spcAft>
                        <a:buClr>
                          <a:srgbClr val="212121"/>
                        </a:buClr>
                        <a:buSzPts val="1200"/>
                        <a:buAutoNum type="arabicPeriod"/>
                      </a:pPr>
                      <a:r>
                        <a:rPr lang="en-US" sz="1200">
                          <a:solidFill>
                            <a:srgbClr val="212121"/>
                          </a:solidFill>
                        </a:rPr>
                        <a:t>showing toolbar</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807675">
                <a:tc>
                  <a:txBody>
                    <a:bodyPr/>
                    <a:lstStyle/>
                    <a:p>
                      <a:pPr marL="50800" lvl="0" indent="0" algn="ctr" rtl="0">
                        <a:spcBef>
                          <a:spcPts val="0"/>
                        </a:spcBef>
                        <a:spcAft>
                          <a:spcPts val="1200"/>
                        </a:spcAft>
                        <a:buNone/>
                      </a:pPr>
                      <a:r>
                        <a:rPr lang="en-US" sz="1200" b="1">
                          <a:solidFill>
                            <a:srgbClr val="212121"/>
                          </a:solidFill>
                        </a:rPr>
                        <a:t>5</a:t>
                      </a:r>
                      <a:endParaRPr sz="1200" b="1">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50800" lvl="0" indent="0" algn="l" rtl="0">
                        <a:spcBef>
                          <a:spcPts val="0"/>
                        </a:spcBef>
                        <a:spcAft>
                          <a:spcPts val="0"/>
                        </a:spcAft>
                        <a:buNone/>
                      </a:pPr>
                      <a:r>
                        <a:rPr lang="en-US" sz="1200">
                          <a:solidFill>
                            <a:srgbClr val="212121"/>
                          </a:solidFill>
                        </a:rPr>
                        <a:t>User answering a question</a:t>
                      </a:r>
                      <a:endParaRPr sz="1200">
                        <a:solidFill>
                          <a:srgbClr val="212121"/>
                        </a:solidFill>
                      </a:endParaRPr>
                    </a:p>
                    <a:p>
                      <a:pPr marL="50800" lvl="0" indent="0" algn="l" rtl="0">
                        <a:spcBef>
                          <a:spcPts val="1200"/>
                        </a:spcBef>
                        <a:spcAft>
                          <a:spcPts val="1200"/>
                        </a:spcAft>
                        <a:buNone/>
                      </a:pP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04800" algn="l" rtl="0">
                        <a:spcBef>
                          <a:spcPts val="0"/>
                        </a:spcBef>
                        <a:spcAft>
                          <a:spcPts val="0"/>
                        </a:spcAft>
                        <a:buClr>
                          <a:srgbClr val="212121"/>
                        </a:buClr>
                        <a:buSzPts val="1200"/>
                        <a:buAutoNum type="arabicPeriod"/>
                      </a:pPr>
                      <a:r>
                        <a:rPr lang="en-US" sz="1200">
                          <a:solidFill>
                            <a:srgbClr val="212121"/>
                          </a:solidFill>
                        </a:rPr>
                        <a:t>giving a feedback according to the answer</a:t>
                      </a:r>
                      <a:endParaRPr sz="1200">
                        <a:solidFill>
                          <a:srgbClr val="212121"/>
                        </a:solidFill>
                      </a:endParaRPr>
                    </a:p>
                    <a:p>
                      <a:pPr marL="457200" lvl="0" indent="-304800" algn="l" rtl="0">
                        <a:spcBef>
                          <a:spcPts val="0"/>
                        </a:spcBef>
                        <a:spcAft>
                          <a:spcPts val="1200"/>
                        </a:spcAft>
                        <a:buClr>
                          <a:srgbClr val="212121"/>
                        </a:buClr>
                        <a:buSzPts val="1200"/>
                        <a:buAutoNum type="arabicPeriod"/>
                      </a:pPr>
                      <a:r>
                        <a:rPr lang="en-US" sz="1200">
                          <a:solidFill>
                            <a:srgbClr val="212121"/>
                          </a:solidFill>
                        </a:rPr>
                        <a:t>moving to the next question</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807675">
                <a:tc>
                  <a:txBody>
                    <a:bodyPr/>
                    <a:lstStyle/>
                    <a:p>
                      <a:pPr marL="50800" lvl="0" indent="0" algn="ctr" rtl="0">
                        <a:spcBef>
                          <a:spcPts val="0"/>
                        </a:spcBef>
                        <a:spcAft>
                          <a:spcPts val="1200"/>
                        </a:spcAft>
                        <a:buNone/>
                      </a:pPr>
                      <a:r>
                        <a:rPr lang="en-US" sz="1200" b="1">
                          <a:solidFill>
                            <a:srgbClr val="212121"/>
                          </a:solidFill>
                        </a:rPr>
                        <a:t>6</a:t>
                      </a:r>
                      <a:endParaRPr sz="1200" b="1">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50800" lvl="0" indent="0" algn="l" rtl="0">
                        <a:spcBef>
                          <a:spcPts val="0"/>
                        </a:spcBef>
                        <a:spcAft>
                          <a:spcPts val="1200"/>
                        </a:spcAft>
                        <a:buNone/>
                      </a:pPr>
                      <a:r>
                        <a:rPr lang="en-US" sz="1200">
                          <a:solidFill>
                            <a:srgbClr val="212121"/>
                          </a:solidFill>
                        </a:rPr>
                        <a:t>User viewing his progress </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50800" lvl="0" indent="0" algn="l" rtl="0">
                        <a:spcBef>
                          <a:spcPts val="0"/>
                        </a:spcBef>
                        <a:spcAft>
                          <a:spcPts val="1200"/>
                        </a:spcAft>
                        <a:buNone/>
                      </a:pPr>
                      <a:r>
                        <a:rPr lang="en-US" sz="1200">
                          <a:solidFill>
                            <a:srgbClr val="212121"/>
                          </a:solidFill>
                        </a:rPr>
                        <a:t>Correctly shows the user's progress: completed units,lessons ,words and scores of completed lessons.</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97450">
                <a:tc>
                  <a:txBody>
                    <a:bodyPr/>
                    <a:lstStyle/>
                    <a:p>
                      <a:pPr marL="50800" lvl="0" indent="0" algn="ctr" rtl="0">
                        <a:spcBef>
                          <a:spcPts val="0"/>
                        </a:spcBef>
                        <a:spcAft>
                          <a:spcPts val="1200"/>
                        </a:spcAft>
                        <a:buNone/>
                      </a:pPr>
                      <a:r>
                        <a:rPr lang="en-US" sz="1200" b="1">
                          <a:solidFill>
                            <a:srgbClr val="212121"/>
                          </a:solidFill>
                        </a:rPr>
                        <a:t>7</a:t>
                      </a:r>
                      <a:endParaRPr sz="1200" b="1">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50800" lvl="0" indent="0" algn="l" rtl="0">
                        <a:spcBef>
                          <a:spcPts val="0"/>
                        </a:spcBef>
                        <a:spcAft>
                          <a:spcPts val="1200"/>
                        </a:spcAft>
                        <a:buNone/>
                      </a:pPr>
                      <a:r>
                        <a:rPr lang="en-US" sz="1200">
                          <a:solidFill>
                            <a:srgbClr val="212121"/>
                          </a:solidFill>
                        </a:rPr>
                        <a:t>User watching an instruction video</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50800" lvl="0" indent="0" algn="l" rtl="0">
                        <a:spcBef>
                          <a:spcPts val="0"/>
                        </a:spcBef>
                        <a:spcAft>
                          <a:spcPts val="1200"/>
                        </a:spcAft>
                        <a:buNone/>
                      </a:pPr>
                      <a:r>
                        <a:rPr lang="en-US" sz="1200">
                          <a:solidFill>
                            <a:srgbClr val="212121"/>
                          </a:solidFill>
                        </a:rPr>
                        <a:t>Correctly shows instruction video corresponding to the word</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807675">
                <a:tc>
                  <a:txBody>
                    <a:bodyPr/>
                    <a:lstStyle/>
                    <a:p>
                      <a:pPr marL="50800" lvl="0" indent="0" algn="ctr" rtl="0">
                        <a:spcBef>
                          <a:spcPts val="0"/>
                        </a:spcBef>
                        <a:spcAft>
                          <a:spcPts val="1200"/>
                        </a:spcAft>
                        <a:buNone/>
                      </a:pPr>
                      <a:r>
                        <a:rPr lang="en-US" sz="1200" b="1">
                          <a:solidFill>
                            <a:srgbClr val="212121"/>
                          </a:solidFill>
                        </a:rPr>
                        <a:t>8</a:t>
                      </a:r>
                      <a:endParaRPr sz="1200" b="1">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50800" lvl="0" indent="0" algn="l" rtl="0">
                        <a:spcBef>
                          <a:spcPts val="0"/>
                        </a:spcBef>
                        <a:spcAft>
                          <a:spcPts val="1200"/>
                        </a:spcAft>
                        <a:buNone/>
                      </a:pPr>
                      <a:r>
                        <a:rPr lang="en-US" sz="1200">
                          <a:solidFill>
                            <a:srgbClr val="212121"/>
                          </a:solidFill>
                        </a:rPr>
                        <a:t>User submit a feedback</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04800" algn="l" rtl="0">
                        <a:spcBef>
                          <a:spcPts val="0"/>
                        </a:spcBef>
                        <a:spcAft>
                          <a:spcPts val="0"/>
                        </a:spcAft>
                        <a:buClr>
                          <a:srgbClr val="212121"/>
                        </a:buClr>
                        <a:buSzPts val="1200"/>
                        <a:buAutoNum type="arabicPeriod"/>
                      </a:pPr>
                      <a:r>
                        <a:rPr lang="en-US" sz="1200">
                          <a:solidFill>
                            <a:srgbClr val="212121"/>
                          </a:solidFill>
                        </a:rPr>
                        <a:t>Success message</a:t>
                      </a:r>
                      <a:endParaRPr sz="1200">
                        <a:solidFill>
                          <a:srgbClr val="212121"/>
                        </a:solidFill>
                      </a:endParaRPr>
                    </a:p>
                    <a:p>
                      <a:pPr marL="457200" lvl="0" indent="-304800" algn="l" rtl="0">
                        <a:spcBef>
                          <a:spcPts val="0"/>
                        </a:spcBef>
                        <a:spcAft>
                          <a:spcPts val="1200"/>
                        </a:spcAft>
                        <a:buClr>
                          <a:srgbClr val="212121"/>
                        </a:buClr>
                        <a:buSzPts val="1200"/>
                        <a:buAutoNum type="arabicPeriod"/>
                      </a:pPr>
                      <a:r>
                        <a:rPr lang="en-US" sz="1200">
                          <a:solidFill>
                            <a:srgbClr val="212121"/>
                          </a:solidFill>
                        </a:rPr>
                        <a:t>New feedback is added to the DB with a rating and review</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040025">
                <a:tc>
                  <a:txBody>
                    <a:bodyPr/>
                    <a:lstStyle/>
                    <a:p>
                      <a:pPr marL="50800" lvl="0" indent="0" algn="ctr" rtl="0">
                        <a:spcBef>
                          <a:spcPts val="0"/>
                        </a:spcBef>
                        <a:spcAft>
                          <a:spcPts val="1200"/>
                        </a:spcAft>
                        <a:buNone/>
                      </a:pPr>
                      <a:r>
                        <a:rPr lang="en-US" sz="1200" b="1">
                          <a:solidFill>
                            <a:srgbClr val="212121"/>
                          </a:solidFill>
                        </a:rPr>
                        <a:t>9</a:t>
                      </a:r>
                      <a:endParaRPr sz="1200" b="1">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50800" lvl="0" indent="0" algn="l" rtl="0">
                        <a:spcBef>
                          <a:spcPts val="0"/>
                        </a:spcBef>
                        <a:spcAft>
                          <a:spcPts val="1200"/>
                        </a:spcAft>
                        <a:buNone/>
                      </a:pPr>
                      <a:r>
                        <a:rPr lang="en-US" sz="1200">
                          <a:solidFill>
                            <a:srgbClr val="212121"/>
                          </a:solidFill>
                        </a:rPr>
                        <a:t>Admin adding an exercise</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04800" algn="l" rtl="0">
                        <a:spcBef>
                          <a:spcPts val="0"/>
                        </a:spcBef>
                        <a:spcAft>
                          <a:spcPts val="0"/>
                        </a:spcAft>
                        <a:buClr>
                          <a:srgbClr val="212121"/>
                        </a:buClr>
                        <a:buSzPts val="1200"/>
                        <a:buAutoNum type="arabicPeriod"/>
                      </a:pPr>
                      <a:r>
                        <a:rPr lang="en-US" sz="1200">
                          <a:solidFill>
                            <a:srgbClr val="212121"/>
                          </a:solidFill>
                        </a:rPr>
                        <a:t>Success message</a:t>
                      </a:r>
                      <a:endParaRPr sz="1200">
                        <a:solidFill>
                          <a:srgbClr val="212121"/>
                        </a:solidFill>
                      </a:endParaRPr>
                    </a:p>
                    <a:p>
                      <a:pPr marL="457200" lvl="0" indent="-304800" algn="l" rtl="0">
                        <a:spcBef>
                          <a:spcPts val="0"/>
                        </a:spcBef>
                        <a:spcAft>
                          <a:spcPts val="1200"/>
                        </a:spcAft>
                        <a:buClr>
                          <a:srgbClr val="212121"/>
                        </a:buClr>
                        <a:buSzPts val="1200"/>
                        <a:buAutoNum type="arabicPeriod"/>
                      </a:pPr>
                      <a:r>
                        <a:rPr lang="en-US" sz="1200">
                          <a:solidFill>
                            <a:srgbClr val="212121"/>
                          </a:solidFill>
                        </a:rPr>
                        <a:t>New exercise is added to the DB with a type, correct answer, video link and list of possible answers</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080225">
                <a:tc>
                  <a:txBody>
                    <a:bodyPr/>
                    <a:lstStyle/>
                    <a:p>
                      <a:pPr marL="50800" lvl="0" indent="0" algn="ctr" rtl="0">
                        <a:spcBef>
                          <a:spcPts val="0"/>
                        </a:spcBef>
                        <a:spcAft>
                          <a:spcPts val="1200"/>
                        </a:spcAft>
                        <a:buNone/>
                      </a:pPr>
                      <a:r>
                        <a:rPr lang="en-US" sz="1200" b="1">
                          <a:solidFill>
                            <a:srgbClr val="212121"/>
                          </a:solidFill>
                        </a:rPr>
                        <a:t>10</a:t>
                      </a:r>
                      <a:endParaRPr sz="1200" b="1">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50800" lvl="0" indent="0" algn="l" rtl="0">
                        <a:spcBef>
                          <a:spcPts val="0"/>
                        </a:spcBef>
                        <a:spcAft>
                          <a:spcPts val="1200"/>
                        </a:spcAft>
                        <a:buNone/>
                      </a:pPr>
                      <a:r>
                        <a:rPr lang="en-US" sz="1200">
                          <a:solidFill>
                            <a:srgbClr val="212121"/>
                          </a:solidFill>
                        </a:rPr>
                        <a:t>Admin editing an exercise</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04800" algn="l" rtl="0">
                        <a:spcBef>
                          <a:spcPts val="0"/>
                        </a:spcBef>
                        <a:spcAft>
                          <a:spcPts val="0"/>
                        </a:spcAft>
                        <a:buClr>
                          <a:srgbClr val="212121"/>
                        </a:buClr>
                        <a:buSzPts val="1200"/>
                        <a:buAutoNum type="arabicPeriod"/>
                      </a:pPr>
                      <a:r>
                        <a:rPr lang="en-US" sz="1200">
                          <a:solidFill>
                            <a:srgbClr val="212121"/>
                          </a:solidFill>
                        </a:rPr>
                        <a:t>Success message</a:t>
                      </a:r>
                      <a:endParaRPr sz="1200">
                        <a:solidFill>
                          <a:srgbClr val="212121"/>
                        </a:solidFill>
                      </a:endParaRPr>
                    </a:p>
                    <a:p>
                      <a:pPr marL="457200" lvl="0" indent="-304800" algn="l" rtl="0">
                        <a:spcBef>
                          <a:spcPts val="0"/>
                        </a:spcBef>
                        <a:spcAft>
                          <a:spcPts val="1200"/>
                        </a:spcAft>
                        <a:buClr>
                          <a:srgbClr val="212121"/>
                        </a:buClr>
                        <a:buSzPts val="1200"/>
                        <a:buAutoNum type="arabicPeriod"/>
                      </a:pPr>
                      <a:r>
                        <a:rPr lang="en-US" sz="1200">
                          <a:solidFill>
                            <a:srgbClr val="212121"/>
                          </a:solidFill>
                        </a:rPr>
                        <a:t>the new exercise information updated in the DB with a type, correct answer, video link and list of possible answers</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597450">
                <a:tc>
                  <a:txBody>
                    <a:bodyPr/>
                    <a:lstStyle/>
                    <a:p>
                      <a:pPr marL="50800" lvl="0" indent="0" algn="ctr" rtl="0">
                        <a:spcBef>
                          <a:spcPts val="0"/>
                        </a:spcBef>
                        <a:spcAft>
                          <a:spcPts val="1200"/>
                        </a:spcAft>
                        <a:buNone/>
                      </a:pPr>
                      <a:r>
                        <a:rPr lang="en-US" sz="1200" b="1">
                          <a:solidFill>
                            <a:srgbClr val="212121"/>
                          </a:solidFill>
                        </a:rPr>
                        <a:t>11</a:t>
                      </a:r>
                      <a:endParaRPr sz="1200" b="1">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50800" lvl="0" indent="0" algn="l" rtl="0">
                        <a:spcBef>
                          <a:spcPts val="0"/>
                        </a:spcBef>
                        <a:spcAft>
                          <a:spcPts val="1200"/>
                        </a:spcAft>
                        <a:buNone/>
                      </a:pPr>
                      <a:r>
                        <a:rPr lang="en-US" sz="1200">
                          <a:solidFill>
                            <a:srgbClr val="212121"/>
                          </a:solidFill>
                        </a:rPr>
                        <a:t>Admin viewing user’s feedback</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228600" lvl="0" indent="0" algn="l" rtl="0">
                        <a:spcBef>
                          <a:spcPts val="0"/>
                        </a:spcBef>
                        <a:spcAft>
                          <a:spcPts val="1200"/>
                        </a:spcAft>
                        <a:buNone/>
                      </a:pPr>
                      <a:r>
                        <a:rPr lang="en-US" sz="1200">
                          <a:solidFill>
                            <a:srgbClr val="212121"/>
                          </a:solidFill>
                        </a:rPr>
                        <a:t>All user’s feedback will be shown, with review, rating and date.</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807675">
                <a:tc>
                  <a:txBody>
                    <a:bodyPr/>
                    <a:lstStyle/>
                    <a:p>
                      <a:pPr marL="50800" lvl="0" indent="0" algn="ctr" rtl="0">
                        <a:spcBef>
                          <a:spcPts val="0"/>
                        </a:spcBef>
                        <a:spcAft>
                          <a:spcPts val="1200"/>
                        </a:spcAft>
                        <a:buNone/>
                      </a:pPr>
                      <a:r>
                        <a:rPr lang="en-US" sz="1200" b="1">
                          <a:solidFill>
                            <a:srgbClr val="212121"/>
                          </a:solidFill>
                        </a:rPr>
                        <a:t>12</a:t>
                      </a:r>
                      <a:endParaRPr sz="1200" b="1">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50800" lvl="0" indent="0" algn="l" rtl="0">
                        <a:spcBef>
                          <a:spcPts val="0"/>
                        </a:spcBef>
                        <a:spcAft>
                          <a:spcPts val="1200"/>
                        </a:spcAft>
                        <a:buNone/>
                      </a:pPr>
                      <a:r>
                        <a:rPr lang="en-US" sz="1200">
                          <a:solidFill>
                            <a:srgbClr val="212121"/>
                          </a:solidFill>
                        </a:rPr>
                        <a:t>User performs sign language gestures</a:t>
                      </a:r>
                      <a:br>
                        <a:rPr lang="en-US" sz="1200">
                          <a:solidFill>
                            <a:srgbClr val="212121"/>
                          </a:solidFill>
                        </a:rPr>
                      </a:b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04800" algn="l" rtl="0">
                        <a:spcBef>
                          <a:spcPts val="0"/>
                        </a:spcBef>
                        <a:spcAft>
                          <a:spcPts val="0"/>
                        </a:spcAft>
                        <a:buClr>
                          <a:srgbClr val="212121"/>
                        </a:buClr>
                        <a:buSzPts val="1200"/>
                        <a:buAutoNum type="arabicPeriod"/>
                      </a:pPr>
                      <a:r>
                        <a:rPr lang="en-US" sz="1200">
                          <a:solidFill>
                            <a:srgbClr val="212121"/>
                          </a:solidFill>
                        </a:rPr>
                        <a:t>accurately recognizing users’ performed gesture</a:t>
                      </a:r>
                      <a:endParaRPr sz="1200">
                        <a:solidFill>
                          <a:srgbClr val="212121"/>
                        </a:solidFill>
                      </a:endParaRPr>
                    </a:p>
                    <a:p>
                      <a:pPr marL="457200" lvl="0" indent="-304800" algn="l" rtl="0">
                        <a:spcBef>
                          <a:spcPts val="0"/>
                        </a:spcBef>
                        <a:spcAft>
                          <a:spcPts val="1200"/>
                        </a:spcAft>
                        <a:buClr>
                          <a:srgbClr val="212121"/>
                        </a:buClr>
                        <a:buSzPts val="1200"/>
                        <a:buAutoNum type="arabicPeriod"/>
                      </a:pPr>
                      <a:r>
                        <a:rPr lang="en-US" sz="1200">
                          <a:solidFill>
                            <a:srgbClr val="212121"/>
                          </a:solidFill>
                        </a:rPr>
                        <a:t>showing feedback to the user</a:t>
                      </a:r>
                      <a:endParaRPr sz="1200">
                        <a:solidFill>
                          <a:srgbClr val="212121"/>
                        </a:solidFill>
                      </a:endParaRPr>
                    </a:p>
                  </a:txBody>
                  <a:tcPr marL="63500" marR="6350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308" name="Google Shape;308;p28"/>
          <p:cNvSpPr txBox="1">
            <a:spLocks noGrp="1"/>
          </p:cNvSpPr>
          <p:nvPr>
            <p:ph type="sldNum" idx="12"/>
          </p:nvPr>
        </p:nvSpPr>
        <p:spPr>
          <a:xfrm>
            <a:off x="6822125" y="9954025"/>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16</a:t>
            </a:fld>
            <a:endParaRPr sz="1800">
              <a:solidFill>
                <a:srgbClr val="21212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09"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Font typeface="Arial"/>
              <a:buNone/>
            </a:pPr>
            <a:endParaRPr sz="1800">
              <a:solidFill>
                <a:schemeClr val="dk1"/>
              </a:solidFill>
              <a:latin typeface="Calibri"/>
              <a:ea typeface="Calibri"/>
              <a:cs typeface="Calibri"/>
              <a:sym typeface="Calibri"/>
            </a:endParaRPr>
          </a:p>
        </p:txBody>
      </p:sp>
      <p:sp>
        <p:nvSpPr>
          <p:cNvPr id="314" name="Google Shape;314;p29"/>
          <p:cNvSpPr txBox="1"/>
          <p:nvPr/>
        </p:nvSpPr>
        <p:spPr>
          <a:xfrm>
            <a:off x="1028700" y="435871"/>
            <a:ext cx="4957500" cy="7539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898">
                <a:solidFill>
                  <a:srgbClr val="593C8F"/>
                </a:solidFill>
                <a:latin typeface="League Spartan"/>
                <a:ea typeface="League Spartan"/>
                <a:cs typeface="League Spartan"/>
                <a:sym typeface="League Spartan"/>
              </a:rPr>
              <a:t>Constraints</a:t>
            </a:r>
            <a:endParaRPr sz="2000"/>
          </a:p>
        </p:txBody>
      </p:sp>
      <p:grpSp>
        <p:nvGrpSpPr>
          <p:cNvPr id="315" name="Google Shape;315;p29"/>
          <p:cNvGrpSpPr/>
          <p:nvPr/>
        </p:nvGrpSpPr>
        <p:grpSpPr>
          <a:xfrm>
            <a:off x="17373600" y="-180827"/>
            <a:ext cx="914400" cy="10468053"/>
            <a:chOff x="0" y="-47625"/>
            <a:chExt cx="812800" cy="2757000"/>
          </a:xfrm>
        </p:grpSpPr>
        <p:sp>
          <p:nvSpPr>
            <p:cNvPr id="316" name="Google Shape;316;p29"/>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29"/>
            <p:cNvSpPr txBox="1"/>
            <p:nvPr/>
          </p:nvSpPr>
          <p:spPr>
            <a:xfrm>
              <a:off x="0" y="-47625"/>
              <a:ext cx="8127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318" name="Google Shape;318;p29"/>
          <p:cNvCxnSpPr/>
          <p:nvPr/>
        </p:nvCxnSpPr>
        <p:spPr>
          <a:xfrm>
            <a:off x="1051107" y="1319421"/>
            <a:ext cx="3014100" cy="10200"/>
          </a:xfrm>
          <a:prstGeom prst="straightConnector1">
            <a:avLst/>
          </a:prstGeom>
          <a:noFill/>
          <a:ln w="38100" cap="flat" cmpd="sng">
            <a:solidFill>
              <a:srgbClr val="000000"/>
            </a:solidFill>
            <a:prstDash val="solid"/>
            <a:round/>
            <a:headEnd type="none" w="sm" len="sm"/>
            <a:tailEnd type="none" w="sm" len="sm"/>
          </a:ln>
        </p:spPr>
      </p:cxnSp>
      <p:sp>
        <p:nvSpPr>
          <p:cNvPr id="319" name="Google Shape;319;p29"/>
          <p:cNvSpPr txBox="1"/>
          <p:nvPr/>
        </p:nvSpPr>
        <p:spPr>
          <a:xfrm>
            <a:off x="1112750" y="1940063"/>
            <a:ext cx="14772600" cy="24456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In most of the videos in the chosen datasets the signer is standing</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The user will have to distance himself from the screen in order to get an accurate recognition</a:t>
            </a:r>
            <a:endParaRPr sz="2800">
              <a:solidFill>
                <a:schemeClr val="dk1"/>
              </a:solidFill>
              <a:latin typeface="Calibri"/>
              <a:ea typeface="Calibri"/>
              <a:cs typeface="Calibri"/>
              <a:sym typeface="Calibri"/>
            </a:endParaRPr>
          </a:p>
        </p:txBody>
      </p:sp>
      <p:pic>
        <p:nvPicPr>
          <p:cNvPr id="320" name="Google Shape;320;p29"/>
          <p:cNvPicPr preferRelativeResize="0"/>
          <p:nvPr/>
        </p:nvPicPr>
        <p:blipFill>
          <a:blip r:embed="rId4">
            <a:alphaModFix/>
          </a:blip>
          <a:stretch>
            <a:fillRect/>
          </a:stretch>
        </p:blipFill>
        <p:spPr>
          <a:xfrm>
            <a:off x="2610790" y="5135956"/>
            <a:ext cx="12405126" cy="3328794"/>
          </a:xfrm>
          <a:prstGeom prst="rect">
            <a:avLst/>
          </a:prstGeom>
          <a:noFill/>
          <a:ln>
            <a:noFill/>
          </a:ln>
        </p:spPr>
      </p:pic>
      <p:sp>
        <p:nvSpPr>
          <p:cNvPr id="321" name="Google Shape;321;p29"/>
          <p:cNvSpPr txBox="1"/>
          <p:nvPr/>
        </p:nvSpPr>
        <p:spPr>
          <a:xfrm>
            <a:off x="5568525" y="8532000"/>
            <a:ext cx="6938100" cy="9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600" i="1">
                <a:solidFill>
                  <a:schemeClr val="dk1"/>
                </a:solidFill>
                <a:latin typeface="Calibri"/>
                <a:ea typeface="Calibri"/>
                <a:cs typeface="Calibri"/>
                <a:sym typeface="Calibri"/>
              </a:rPr>
              <a:t>in many videos in WLASL the signer is standing</a:t>
            </a:r>
            <a:endParaRPr sz="2600" i="1">
              <a:solidFill>
                <a:schemeClr val="dk1"/>
              </a:solidFill>
              <a:latin typeface="Calibri"/>
              <a:ea typeface="Calibri"/>
              <a:cs typeface="Calibri"/>
              <a:sym typeface="Calibri"/>
            </a:endParaRPr>
          </a:p>
        </p:txBody>
      </p:sp>
      <p:sp>
        <p:nvSpPr>
          <p:cNvPr id="322" name="Google Shape;322;p29"/>
          <p:cNvSpPr txBox="1">
            <a:spLocks noGrp="1"/>
          </p:cNvSpPr>
          <p:nvPr>
            <p:ph type="sldNum" idx="12"/>
          </p:nvPr>
        </p:nvSpPr>
        <p:spPr>
          <a:xfrm>
            <a:off x="6898350" y="9922125"/>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09"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30"/>
          <p:cNvSpPr txBox="1"/>
          <p:nvPr/>
        </p:nvSpPr>
        <p:spPr>
          <a:xfrm>
            <a:off x="1028700" y="435871"/>
            <a:ext cx="4957500" cy="7539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898">
                <a:solidFill>
                  <a:srgbClr val="593C8F"/>
                </a:solidFill>
                <a:latin typeface="League Spartan"/>
                <a:ea typeface="League Spartan"/>
                <a:cs typeface="League Spartan"/>
                <a:sym typeface="League Spartan"/>
              </a:rPr>
              <a:t>Challenges</a:t>
            </a:r>
            <a:endParaRPr sz="2000"/>
          </a:p>
        </p:txBody>
      </p:sp>
      <p:grpSp>
        <p:nvGrpSpPr>
          <p:cNvPr id="329" name="Google Shape;329;p30"/>
          <p:cNvGrpSpPr/>
          <p:nvPr/>
        </p:nvGrpSpPr>
        <p:grpSpPr>
          <a:xfrm>
            <a:off x="17373600" y="-180827"/>
            <a:ext cx="914400" cy="10468053"/>
            <a:chOff x="0" y="-47625"/>
            <a:chExt cx="812800" cy="2757000"/>
          </a:xfrm>
        </p:grpSpPr>
        <p:sp>
          <p:nvSpPr>
            <p:cNvPr id="330" name="Google Shape;330;p30"/>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30"/>
            <p:cNvSpPr txBox="1"/>
            <p:nvPr/>
          </p:nvSpPr>
          <p:spPr>
            <a:xfrm>
              <a:off x="0" y="-47625"/>
              <a:ext cx="8127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332" name="Google Shape;332;p30"/>
          <p:cNvCxnSpPr>
            <a:cxnSpLocks/>
          </p:cNvCxnSpPr>
          <p:nvPr/>
        </p:nvCxnSpPr>
        <p:spPr>
          <a:xfrm>
            <a:off x="953571" y="1404765"/>
            <a:ext cx="2886909" cy="0"/>
          </a:xfrm>
          <a:prstGeom prst="straightConnector1">
            <a:avLst/>
          </a:prstGeom>
          <a:noFill/>
          <a:ln w="38100" cap="flat" cmpd="sng">
            <a:solidFill>
              <a:srgbClr val="000000"/>
            </a:solidFill>
            <a:prstDash val="solid"/>
            <a:round/>
            <a:headEnd type="none" w="sm" len="sm"/>
            <a:tailEnd type="none" w="sm" len="sm"/>
          </a:ln>
        </p:spPr>
      </p:cxnSp>
      <p:sp>
        <p:nvSpPr>
          <p:cNvPr id="333" name="Google Shape;333;p30"/>
          <p:cNvSpPr txBox="1"/>
          <p:nvPr/>
        </p:nvSpPr>
        <p:spPr>
          <a:xfrm>
            <a:off x="1293225" y="1755875"/>
            <a:ext cx="12226800" cy="4761300"/>
          </a:xfrm>
          <a:prstGeom prst="rect">
            <a:avLst/>
          </a:prstGeom>
          <a:noFill/>
          <a:ln>
            <a:noFill/>
          </a:ln>
        </p:spPr>
        <p:txBody>
          <a:bodyPr spcFirstLastPara="1" wrap="square" lIns="91425" tIns="91425" rIns="91425" bIns="91425" anchor="t" anchorCtr="0">
            <a:noAutofit/>
          </a:bodyPr>
          <a:lstStyle/>
          <a:p>
            <a:pPr marL="457200" lvl="0" indent="-431800" algn="l" rtl="0">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High computational resources required for training LSTM model</a:t>
            </a:r>
            <a:endParaRPr sz="3200">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Number of videos per word in existing datasets is limited</a:t>
            </a:r>
            <a:endParaRPr sz="3200">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Creating an effective Teaching Method</a:t>
            </a:r>
            <a:endParaRPr sz="3200">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Gestures with multiple meanings</a:t>
            </a:r>
            <a:endParaRPr sz="3200">
              <a:solidFill>
                <a:schemeClr val="dk1"/>
              </a:solidFill>
              <a:latin typeface="Calibri"/>
              <a:ea typeface="Calibri"/>
              <a:cs typeface="Calibri"/>
              <a:sym typeface="Calibri"/>
            </a:endParaRPr>
          </a:p>
        </p:txBody>
      </p:sp>
      <p:pic>
        <p:nvPicPr>
          <p:cNvPr id="334" name="Google Shape;334;p30"/>
          <p:cNvPicPr preferRelativeResize="0"/>
          <p:nvPr/>
        </p:nvPicPr>
        <p:blipFill>
          <a:blip r:embed="rId4">
            <a:alphaModFix/>
          </a:blip>
          <a:stretch>
            <a:fillRect/>
          </a:stretch>
        </p:blipFill>
        <p:spPr>
          <a:xfrm>
            <a:off x="5341850" y="5247275"/>
            <a:ext cx="7136675" cy="3524000"/>
          </a:xfrm>
          <a:prstGeom prst="rect">
            <a:avLst/>
          </a:prstGeom>
          <a:noFill/>
          <a:ln>
            <a:noFill/>
          </a:ln>
        </p:spPr>
      </p:pic>
      <p:sp>
        <p:nvSpPr>
          <p:cNvPr id="335" name="Google Shape;335;p30"/>
          <p:cNvSpPr txBox="1"/>
          <p:nvPr/>
        </p:nvSpPr>
        <p:spPr>
          <a:xfrm>
            <a:off x="5065788" y="8965575"/>
            <a:ext cx="8156400" cy="7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2000">
                <a:solidFill>
                  <a:schemeClr val="dk1"/>
                </a:solidFill>
                <a:latin typeface="Calibri"/>
                <a:ea typeface="Calibri"/>
                <a:cs typeface="Calibri"/>
                <a:sym typeface="Calibri"/>
              </a:rPr>
              <a:t>The same sign represents different words “Rice” (top) and “soup” (bottom)</a:t>
            </a:r>
            <a:endParaRPr sz="2000">
              <a:solidFill>
                <a:schemeClr val="dk1"/>
              </a:solidFill>
              <a:latin typeface="Calibri"/>
              <a:ea typeface="Calibri"/>
              <a:cs typeface="Calibri"/>
              <a:sym typeface="Calibri"/>
            </a:endParaRPr>
          </a:p>
        </p:txBody>
      </p:sp>
      <p:sp>
        <p:nvSpPr>
          <p:cNvPr id="336" name="Google Shape;336;p30"/>
          <p:cNvSpPr txBox="1">
            <a:spLocks noGrp="1"/>
          </p:cNvSpPr>
          <p:nvPr>
            <p:ph type="sldNum" idx="12"/>
          </p:nvPr>
        </p:nvSpPr>
        <p:spPr>
          <a:xfrm>
            <a:off x="6822150" y="9913775"/>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18</a:t>
            </a:fld>
            <a:endParaRPr sz="1800">
              <a:solidFill>
                <a:srgbClr val="21212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09"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31"/>
          <p:cNvSpPr/>
          <p:nvPr/>
        </p:nvSpPr>
        <p:spPr>
          <a:xfrm rot="5400000">
            <a:off x="8380308" y="378928"/>
            <a:ext cx="1493520" cy="18321864"/>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31"/>
          <p:cNvSpPr txBox="1"/>
          <p:nvPr/>
        </p:nvSpPr>
        <p:spPr>
          <a:xfrm>
            <a:off x="4105522" y="2911769"/>
            <a:ext cx="7218600" cy="1238400"/>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US" sz="8046" b="1">
                <a:latin typeface="Lato"/>
                <a:ea typeface="Lato"/>
                <a:cs typeface="Lato"/>
                <a:sym typeface="Lato"/>
              </a:rPr>
              <a:t>Thank you</a:t>
            </a:r>
            <a:endParaRPr/>
          </a:p>
        </p:txBody>
      </p:sp>
      <p:sp>
        <p:nvSpPr>
          <p:cNvPr id="344" name="Google Shape;344;p31"/>
          <p:cNvSpPr txBox="1"/>
          <p:nvPr/>
        </p:nvSpPr>
        <p:spPr>
          <a:xfrm>
            <a:off x="4105525" y="4106725"/>
            <a:ext cx="12069000" cy="7695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5000">
                <a:solidFill>
                  <a:srgbClr val="593C8F"/>
                </a:solidFill>
                <a:latin typeface="League Spartan"/>
                <a:ea typeface="League Spartan"/>
                <a:cs typeface="League Spartan"/>
                <a:sym typeface="League Spartan"/>
              </a:rPr>
              <a:t>Any Questions?</a:t>
            </a:r>
            <a:endParaRPr sz="5000"/>
          </a:p>
        </p:txBody>
      </p:sp>
      <p:cxnSp>
        <p:nvCxnSpPr>
          <p:cNvPr id="345" name="Google Shape;345;p31"/>
          <p:cNvCxnSpPr/>
          <p:nvPr/>
        </p:nvCxnSpPr>
        <p:spPr>
          <a:xfrm rot="10800000" flipH="1">
            <a:off x="4105522" y="5078077"/>
            <a:ext cx="9687900" cy="20400"/>
          </a:xfrm>
          <a:prstGeom prst="straightConnector1">
            <a:avLst/>
          </a:prstGeom>
          <a:noFill/>
          <a:ln w="38100" cap="flat" cmpd="sng">
            <a:solidFill>
              <a:srgbClr val="000000"/>
            </a:solidFill>
            <a:prstDash val="solid"/>
            <a:round/>
            <a:headEnd type="none" w="sm" len="sm"/>
            <a:tailEnd type="none" w="sm" len="sm"/>
          </a:ln>
        </p:spPr>
      </p:cxnSp>
      <p:sp>
        <p:nvSpPr>
          <p:cNvPr id="346" name="Google Shape;346;p31"/>
          <p:cNvSpPr/>
          <p:nvPr/>
        </p:nvSpPr>
        <p:spPr>
          <a:xfrm>
            <a:off x="13763158" y="387350"/>
            <a:ext cx="4160184" cy="4114800"/>
          </a:xfrm>
          <a:custGeom>
            <a:avLst/>
            <a:gdLst/>
            <a:ahLst/>
            <a:cxnLst/>
            <a:rect l="l" t="t" r="r" b="b"/>
            <a:pathLst>
              <a:path w="4160184" h="4114800" extrusionOk="0">
                <a:moveTo>
                  <a:pt x="0" y="0"/>
                </a:moveTo>
                <a:lnTo>
                  <a:pt x="4160184" y="0"/>
                </a:lnTo>
                <a:lnTo>
                  <a:pt x="4160184" y="4114800"/>
                </a:lnTo>
                <a:lnTo>
                  <a:pt x="0" y="4114800"/>
                </a:lnTo>
                <a:lnTo>
                  <a:pt x="0" y="0"/>
                </a:lnTo>
                <a:close/>
              </a:path>
            </a:pathLst>
          </a:custGeom>
          <a:blipFill rotWithShape="1">
            <a:blip r:embed="rId4">
              <a:alphaModFix amt="3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31"/>
          <p:cNvSpPr txBox="1"/>
          <p:nvPr/>
        </p:nvSpPr>
        <p:spPr>
          <a:xfrm>
            <a:off x="4262526" y="6026375"/>
            <a:ext cx="6464700" cy="371400"/>
          </a:xfrm>
          <a:prstGeom prst="rect">
            <a:avLst/>
          </a:prstGeom>
          <a:noFill/>
          <a:ln>
            <a:noFill/>
          </a:ln>
        </p:spPr>
        <p:txBody>
          <a:bodyPr spcFirstLastPara="1" wrap="square" lIns="0" tIns="0" rIns="0" bIns="0" anchor="t" anchorCtr="0">
            <a:spAutoFit/>
          </a:bodyPr>
          <a:lstStyle/>
          <a:p>
            <a:pPr marL="0" marR="0" lvl="0" indent="0" algn="l" rtl="0">
              <a:lnSpc>
                <a:spcPct val="140033"/>
              </a:lnSpc>
              <a:spcBef>
                <a:spcPts val="0"/>
              </a:spcBef>
              <a:spcAft>
                <a:spcPts val="0"/>
              </a:spcAft>
              <a:buNone/>
            </a:pPr>
            <a:endParaRPr sz="2413">
              <a:latin typeface="Poppins"/>
              <a:ea typeface="Poppins"/>
              <a:cs typeface="Poppins"/>
              <a:sym typeface="Poppins"/>
            </a:endParaRPr>
          </a:p>
        </p:txBody>
      </p:sp>
      <p:sp>
        <p:nvSpPr>
          <p:cNvPr id="348" name="Google Shape;348;p31"/>
          <p:cNvSpPr txBox="1"/>
          <p:nvPr/>
        </p:nvSpPr>
        <p:spPr>
          <a:xfrm>
            <a:off x="4105525" y="5300325"/>
            <a:ext cx="7218600" cy="1845000"/>
          </a:xfrm>
          <a:prstGeom prst="rect">
            <a:avLst/>
          </a:prstGeom>
          <a:noFill/>
          <a:ln>
            <a:noFill/>
          </a:ln>
        </p:spPr>
        <p:txBody>
          <a:bodyPr spcFirstLastPara="1" wrap="square" lIns="91425" tIns="91425" rIns="91425" bIns="91425" anchor="t" anchorCtr="0">
            <a:noAutofit/>
          </a:bodyPr>
          <a:lstStyle/>
          <a:p>
            <a:pPr marL="0" lvl="0" indent="0" algn="l" rtl="0">
              <a:lnSpc>
                <a:spcPct val="140033"/>
              </a:lnSpc>
              <a:spcBef>
                <a:spcPts val="0"/>
              </a:spcBef>
              <a:spcAft>
                <a:spcPts val="0"/>
              </a:spcAft>
              <a:buNone/>
            </a:pPr>
            <a:endParaRPr sz="2413">
              <a:solidFill>
                <a:schemeClr val="dk1"/>
              </a:solidFill>
              <a:latin typeface="Poppins"/>
              <a:ea typeface="Poppins"/>
              <a:cs typeface="Poppins"/>
              <a:sym typeface="Poppins"/>
            </a:endParaRPr>
          </a:p>
          <a:p>
            <a:pPr marL="0" lvl="0" indent="0" algn="l" rtl="0">
              <a:spcBef>
                <a:spcPts val="0"/>
              </a:spcBef>
              <a:spcAft>
                <a:spcPts val="0"/>
              </a:spcAft>
              <a:buNone/>
            </a:pPr>
            <a:endParaRPr sz="3000">
              <a:solidFill>
                <a:schemeClr val="dk1"/>
              </a:solidFill>
              <a:latin typeface="League Spartan"/>
              <a:ea typeface="League Spartan"/>
              <a:cs typeface="League Spartan"/>
              <a:sym typeface="League Spartan"/>
            </a:endParaRPr>
          </a:p>
        </p:txBody>
      </p:sp>
      <p:sp>
        <p:nvSpPr>
          <p:cNvPr id="349" name="Google Shape;349;p31"/>
          <p:cNvSpPr txBox="1">
            <a:spLocks noGrp="1"/>
          </p:cNvSpPr>
          <p:nvPr>
            <p:ph type="sldNum" idx="12"/>
          </p:nvPr>
        </p:nvSpPr>
        <p:spPr>
          <a:xfrm>
            <a:off x="7023850" y="9921525"/>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09"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14"/>
          <p:cNvSpPr txBox="1"/>
          <p:nvPr/>
        </p:nvSpPr>
        <p:spPr>
          <a:xfrm>
            <a:off x="1028700" y="435871"/>
            <a:ext cx="4957500" cy="7539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898">
                <a:solidFill>
                  <a:srgbClr val="593C8F"/>
                </a:solidFill>
                <a:latin typeface="League Spartan"/>
                <a:ea typeface="League Spartan"/>
                <a:cs typeface="League Spartan"/>
                <a:sym typeface="League Spartan"/>
              </a:rPr>
              <a:t>Table Of Content</a:t>
            </a:r>
            <a:endParaRPr sz="2000"/>
          </a:p>
        </p:txBody>
      </p:sp>
      <p:cxnSp>
        <p:nvCxnSpPr>
          <p:cNvPr id="102" name="Google Shape;102;p14"/>
          <p:cNvCxnSpPr>
            <a:cxnSpLocks/>
          </p:cNvCxnSpPr>
          <p:nvPr/>
        </p:nvCxnSpPr>
        <p:spPr>
          <a:xfrm>
            <a:off x="1028696" y="1277636"/>
            <a:ext cx="4518664" cy="0"/>
          </a:xfrm>
          <a:prstGeom prst="straightConnector1">
            <a:avLst/>
          </a:prstGeom>
          <a:noFill/>
          <a:ln w="38100" cap="flat" cmpd="sng">
            <a:solidFill>
              <a:srgbClr val="000000"/>
            </a:solidFill>
            <a:prstDash val="solid"/>
            <a:round/>
            <a:headEnd type="none" w="sm" len="sm"/>
            <a:tailEnd type="none" w="sm" len="sm"/>
          </a:ln>
        </p:spPr>
      </p:cxnSp>
      <p:grpSp>
        <p:nvGrpSpPr>
          <p:cNvPr id="103" name="Google Shape;103;p14"/>
          <p:cNvGrpSpPr/>
          <p:nvPr/>
        </p:nvGrpSpPr>
        <p:grpSpPr>
          <a:xfrm>
            <a:off x="17373600" y="-180827"/>
            <a:ext cx="914400" cy="10468053"/>
            <a:chOff x="0" y="-47625"/>
            <a:chExt cx="812800" cy="2757000"/>
          </a:xfrm>
        </p:grpSpPr>
        <p:sp>
          <p:nvSpPr>
            <p:cNvPr id="104" name="Google Shape;104;p14"/>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14"/>
            <p:cNvSpPr txBox="1"/>
            <p:nvPr/>
          </p:nvSpPr>
          <p:spPr>
            <a:xfrm>
              <a:off x="0" y="-47625"/>
              <a:ext cx="8127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6" name="Google Shape;106;p14"/>
          <p:cNvSpPr txBox="1"/>
          <p:nvPr/>
        </p:nvSpPr>
        <p:spPr>
          <a:xfrm>
            <a:off x="1432725" y="1682375"/>
            <a:ext cx="16272300" cy="4197600"/>
          </a:xfrm>
          <a:prstGeom prst="rect">
            <a:avLst/>
          </a:prstGeom>
          <a:noFill/>
          <a:ln>
            <a:noFill/>
          </a:ln>
        </p:spPr>
        <p:txBody>
          <a:bodyPr spcFirstLastPara="1" wrap="square" lIns="91425" tIns="91425" rIns="91425" bIns="91425" anchor="t" anchorCtr="0">
            <a:noAutofit/>
          </a:bodyPr>
          <a:lstStyle/>
          <a:p>
            <a:pPr marL="457200" lvl="0" indent="-393700" algn="l" rtl="0">
              <a:lnSpc>
                <a:spcPct val="125000"/>
              </a:lnSpc>
              <a:spcBef>
                <a:spcPts val="0"/>
              </a:spcBef>
              <a:spcAft>
                <a:spcPts val="0"/>
              </a:spcAft>
              <a:buClr>
                <a:schemeClr val="dk1"/>
              </a:buClr>
              <a:buSzPts val="2600"/>
              <a:buAutoNum type="arabicPeriod"/>
            </a:pPr>
            <a:r>
              <a:rPr lang="en-US" sz="2600">
                <a:solidFill>
                  <a:schemeClr val="dk1"/>
                </a:solidFill>
              </a:rPr>
              <a:t>The Problem</a:t>
            </a:r>
            <a:endParaRPr sz="2600">
              <a:solidFill>
                <a:schemeClr val="dk1"/>
              </a:solidFill>
            </a:endParaRPr>
          </a:p>
          <a:p>
            <a:pPr marL="457200" lvl="0" indent="-393700" algn="l" rtl="0">
              <a:lnSpc>
                <a:spcPct val="125000"/>
              </a:lnSpc>
              <a:spcBef>
                <a:spcPts val="0"/>
              </a:spcBef>
              <a:spcAft>
                <a:spcPts val="0"/>
              </a:spcAft>
              <a:buClr>
                <a:schemeClr val="dk1"/>
              </a:buClr>
              <a:buSzPts val="2600"/>
              <a:buAutoNum type="arabicPeriod"/>
            </a:pPr>
            <a:r>
              <a:rPr lang="en-US" sz="2600">
                <a:solidFill>
                  <a:schemeClr val="dk1"/>
                </a:solidFill>
              </a:rPr>
              <a:t>Existing Tools</a:t>
            </a:r>
            <a:endParaRPr sz="2600">
              <a:solidFill>
                <a:schemeClr val="dk1"/>
              </a:solidFill>
            </a:endParaRPr>
          </a:p>
          <a:p>
            <a:pPr marL="457200" lvl="0" indent="-393700" algn="l" rtl="0">
              <a:lnSpc>
                <a:spcPct val="125000"/>
              </a:lnSpc>
              <a:spcBef>
                <a:spcPts val="0"/>
              </a:spcBef>
              <a:spcAft>
                <a:spcPts val="0"/>
              </a:spcAft>
              <a:buClr>
                <a:schemeClr val="dk1"/>
              </a:buClr>
              <a:buSzPts val="2600"/>
              <a:buAutoNum type="arabicPeriod"/>
            </a:pPr>
            <a:r>
              <a:rPr lang="en-US" sz="2600">
                <a:solidFill>
                  <a:schemeClr val="dk1"/>
                </a:solidFill>
              </a:rPr>
              <a:t>Our Solution</a:t>
            </a:r>
            <a:endParaRPr sz="2600">
              <a:solidFill>
                <a:schemeClr val="dk1"/>
              </a:solidFill>
            </a:endParaRPr>
          </a:p>
          <a:p>
            <a:pPr marL="457200" lvl="0" indent="-393700" algn="l" rtl="0">
              <a:lnSpc>
                <a:spcPct val="125000"/>
              </a:lnSpc>
              <a:spcBef>
                <a:spcPts val="0"/>
              </a:spcBef>
              <a:spcAft>
                <a:spcPts val="0"/>
              </a:spcAft>
              <a:buClr>
                <a:schemeClr val="dk1"/>
              </a:buClr>
              <a:buSzPts val="2600"/>
              <a:buAutoNum type="arabicPeriod"/>
            </a:pPr>
            <a:r>
              <a:rPr lang="en-US" sz="2600">
                <a:solidFill>
                  <a:schemeClr val="dk1"/>
                </a:solidFill>
              </a:rPr>
              <a:t>Architecture</a:t>
            </a:r>
            <a:endParaRPr sz="2600">
              <a:solidFill>
                <a:schemeClr val="dk1"/>
              </a:solidFill>
            </a:endParaRPr>
          </a:p>
          <a:p>
            <a:pPr marL="457200" lvl="0" indent="-393700" algn="l" rtl="0">
              <a:lnSpc>
                <a:spcPct val="125000"/>
              </a:lnSpc>
              <a:spcBef>
                <a:spcPts val="0"/>
              </a:spcBef>
              <a:spcAft>
                <a:spcPts val="0"/>
              </a:spcAft>
              <a:buClr>
                <a:schemeClr val="dk1"/>
              </a:buClr>
              <a:buSzPts val="2600"/>
              <a:buAutoNum type="arabicPeriod"/>
            </a:pPr>
            <a:r>
              <a:rPr lang="en-US" sz="2600">
                <a:solidFill>
                  <a:schemeClr val="dk1"/>
                </a:solidFill>
              </a:rPr>
              <a:t>MediaPipe Holistic</a:t>
            </a:r>
            <a:endParaRPr sz="2600">
              <a:solidFill>
                <a:schemeClr val="dk1"/>
              </a:solidFill>
            </a:endParaRPr>
          </a:p>
          <a:p>
            <a:pPr marL="457200" lvl="0" indent="-393700" algn="l" rtl="0">
              <a:lnSpc>
                <a:spcPct val="125000"/>
              </a:lnSpc>
              <a:spcBef>
                <a:spcPts val="0"/>
              </a:spcBef>
              <a:spcAft>
                <a:spcPts val="0"/>
              </a:spcAft>
              <a:buClr>
                <a:schemeClr val="dk1"/>
              </a:buClr>
              <a:buSzPts val="2600"/>
              <a:buAutoNum type="arabicPeriod"/>
            </a:pPr>
            <a:r>
              <a:rPr lang="en-US" sz="2600">
                <a:solidFill>
                  <a:schemeClr val="dk1"/>
                </a:solidFill>
              </a:rPr>
              <a:t>The Model (LSTM)</a:t>
            </a:r>
            <a:endParaRPr sz="2600">
              <a:solidFill>
                <a:schemeClr val="dk1"/>
              </a:solidFill>
            </a:endParaRPr>
          </a:p>
          <a:p>
            <a:pPr marL="457200" lvl="0" indent="-393700" algn="l" rtl="0">
              <a:lnSpc>
                <a:spcPct val="125000"/>
              </a:lnSpc>
              <a:spcBef>
                <a:spcPts val="0"/>
              </a:spcBef>
              <a:spcAft>
                <a:spcPts val="0"/>
              </a:spcAft>
              <a:buClr>
                <a:schemeClr val="dk1"/>
              </a:buClr>
              <a:buSzPts val="2600"/>
              <a:buAutoNum type="arabicPeriod"/>
            </a:pPr>
            <a:r>
              <a:rPr lang="en-US" sz="2600">
                <a:solidFill>
                  <a:schemeClr val="dk1"/>
                </a:solidFill>
              </a:rPr>
              <a:t>The Dataset</a:t>
            </a:r>
            <a:endParaRPr sz="2600">
              <a:solidFill>
                <a:schemeClr val="dk1"/>
              </a:solidFill>
            </a:endParaRPr>
          </a:p>
          <a:p>
            <a:pPr marL="457200" lvl="0" indent="-393700" algn="l" rtl="0">
              <a:lnSpc>
                <a:spcPct val="125000"/>
              </a:lnSpc>
              <a:spcBef>
                <a:spcPts val="0"/>
              </a:spcBef>
              <a:spcAft>
                <a:spcPts val="0"/>
              </a:spcAft>
              <a:buClr>
                <a:schemeClr val="dk1"/>
              </a:buClr>
              <a:buSzPts val="2600"/>
              <a:buAutoNum type="arabicPeriod"/>
            </a:pPr>
            <a:r>
              <a:rPr lang="en-US" sz="2600">
                <a:solidFill>
                  <a:schemeClr val="dk1"/>
                </a:solidFill>
              </a:rPr>
              <a:t>The Teaching Method</a:t>
            </a:r>
            <a:endParaRPr sz="2600">
              <a:solidFill>
                <a:schemeClr val="dk1"/>
              </a:solidFill>
            </a:endParaRPr>
          </a:p>
          <a:p>
            <a:pPr marL="457200" lvl="0" indent="-393700" algn="l" rtl="0">
              <a:lnSpc>
                <a:spcPct val="125000"/>
              </a:lnSpc>
              <a:spcBef>
                <a:spcPts val="0"/>
              </a:spcBef>
              <a:spcAft>
                <a:spcPts val="0"/>
              </a:spcAft>
              <a:buClr>
                <a:schemeClr val="dk1"/>
              </a:buClr>
              <a:buSzPts val="2600"/>
              <a:buAutoNum type="arabicPeriod"/>
            </a:pPr>
            <a:r>
              <a:rPr lang="en-US" sz="2600">
                <a:solidFill>
                  <a:schemeClr val="dk1"/>
                </a:solidFill>
              </a:rPr>
              <a:t>Use Case Diagram</a:t>
            </a:r>
            <a:endParaRPr sz="2600">
              <a:solidFill>
                <a:schemeClr val="dk1"/>
              </a:solidFill>
            </a:endParaRPr>
          </a:p>
          <a:p>
            <a:pPr marL="457200" lvl="0" indent="-393700" algn="l" rtl="0">
              <a:lnSpc>
                <a:spcPct val="125000"/>
              </a:lnSpc>
              <a:spcBef>
                <a:spcPts val="0"/>
              </a:spcBef>
              <a:spcAft>
                <a:spcPts val="0"/>
              </a:spcAft>
              <a:buClr>
                <a:schemeClr val="dk1"/>
              </a:buClr>
              <a:buSzPts val="2600"/>
              <a:buAutoNum type="arabicPeriod"/>
            </a:pPr>
            <a:r>
              <a:rPr lang="en-US" sz="2600">
                <a:solidFill>
                  <a:schemeClr val="dk1"/>
                </a:solidFill>
              </a:rPr>
              <a:t>Activity Diagram</a:t>
            </a:r>
            <a:endParaRPr sz="2600">
              <a:solidFill>
                <a:schemeClr val="dk1"/>
              </a:solidFill>
            </a:endParaRPr>
          </a:p>
          <a:p>
            <a:pPr marL="457200" lvl="0" indent="-393700" algn="l" rtl="0">
              <a:lnSpc>
                <a:spcPct val="125000"/>
              </a:lnSpc>
              <a:spcBef>
                <a:spcPts val="0"/>
              </a:spcBef>
              <a:spcAft>
                <a:spcPts val="0"/>
              </a:spcAft>
              <a:buClr>
                <a:schemeClr val="dk1"/>
              </a:buClr>
              <a:buSzPts val="2600"/>
              <a:buAutoNum type="arabicPeriod"/>
            </a:pPr>
            <a:r>
              <a:rPr lang="en-US" sz="2600">
                <a:solidFill>
                  <a:schemeClr val="dk1"/>
                </a:solidFill>
              </a:rPr>
              <a:t>User Interface</a:t>
            </a:r>
            <a:endParaRPr sz="2600">
              <a:solidFill>
                <a:schemeClr val="dk1"/>
              </a:solidFill>
            </a:endParaRPr>
          </a:p>
          <a:p>
            <a:pPr marL="457200" lvl="0" indent="-393700" algn="l" rtl="0">
              <a:lnSpc>
                <a:spcPct val="125000"/>
              </a:lnSpc>
              <a:spcBef>
                <a:spcPts val="0"/>
              </a:spcBef>
              <a:spcAft>
                <a:spcPts val="0"/>
              </a:spcAft>
              <a:buClr>
                <a:schemeClr val="dk1"/>
              </a:buClr>
              <a:buSzPts val="2600"/>
              <a:buAutoNum type="arabicPeriod"/>
            </a:pPr>
            <a:r>
              <a:rPr lang="en-US" sz="2600">
                <a:solidFill>
                  <a:schemeClr val="dk1"/>
                </a:solidFill>
              </a:rPr>
              <a:t>Evaluation</a:t>
            </a:r>
            <a:endParaRPr sz="2600">
              <a:solidFill>
                <a:schemeClr val="dk1"/>
              </a:solidFill>
            </a:endParaRPr>
          </a:p>
          <a:p>
            <a:pPr marL="457200" lvl="0" indent="-393700" algn="l" rtl="0">
              <a:lnSpc>
                <a:spcPct val="125000"/>
              </a:lnSpc>
              <a:spcBef>
                <a:spcPts val="0"/>
              </a:spcBef>
              <a:spcAft>
                <a:spcPts val="0"/>
              </a:spcAft>
              <a:buClr>
                <a:schemeClr val="dk1"/>
              </a:buClr>
              <a:buSzPts val="2600"/>
              <a:buAutoNum type="arabicPeriod"/>
            </a:pPr>
            <a:r>
              <a:rPr lang="en-US" sz="2600">
                <a:solidFill>
                  <a:schemeClr val="dk1"/>
                </a:solidFill>
              </a:rPr>
              <a:t>Testing</a:t>
            </a:r>
            <a:endParaRPr sz="2600">
              <a:solidFill>
                <a:schemeClr val="dk1"/>
              </a:solidFill>
            </a:endParaRPr>
          </a:p>
          <a:p>
            <a:pPr marL="457200" lvl="0" indent="-393700" algn="l" rtl="0">
              <a:lnSpc>
                <a:spcPct val="125000"/>
              </a:lnSpc>
              <a:spcBef>
                <a:spcPts val="0"/>
              </a:spcBef>
              <a:spcAft>
                <a:spcPts val="0"/>
              </a:spcAft>
              <a:buClr>
                <a:schemeClr val="dk1"/>
              </a:buClr>
              <a:buSzPts val="2600"/>
              <a:buAutoNum type="arabicPeriod"/>
            </a:pPr>
            <a:r>
              <a:rPr lang="en-US" sz="2600">
                <a:solidFill>
                  <a:schemeClr val="dk1"/>
                </a:solidFill>
              </a:rPr>
              <a:t>Constraints</a:t>
            </a:r>
            <a:endParaRPr sz="2600">
              <a:solidFill>
                <a:schemeClr val="dk1"/>
              </a:solidFill>
            </a:endParaRPr>
          </a:p>
          <a:p>
            <a:pPr marL="457200" lvl="0" indent="-393700" algn="l" rtl="0">
              <a:lnSpc>
                <a:spcPct val="125000"/>
              </a:lnSpc>
              <a:spcBef>
                <a:spcPts val="0"/>
              </a:spcBef>
              <a:spcAft>
                <a:spcPts val="0"/>
              </a:spcAft>
              <a:buClr>
                <a:schemeClr val="dk1"/>
              </a:buClr>
              <a:buSzPts val="2600"/>
              <a:buAutoNum type="arabicPeriod"/>
            </a:pPr>
            <a:r>
              <a:rPr lang="en-US" sz="2600">
                <a:solidFill>
                  <a:schemeClr val="dk1"/>
                </a:solidFill>
              </a:rPr>
              <a:t>Challenges</a:t>
            </a:r>
            <a:endParaRPr sz="2600">
              <a:solidFill>
                <a:schemeClr val="dk1"/>
              </a:solidFill>
            </a:endParaRPr>
          </a:p>
        </p:txBody>
      </p:sp>
      <p:sp>
        <p:nvSpPr>
          <p:cNvPr id="107" name="Google Shape;107;p14"/>
          <p:cNvSpPr txBox="1">
            <a:spLocks noGrp="1"/>
          </p:cNvSpPr>
          <p:nvPr>
            <p:ph type="sldNum" idx="12"/>
          </p:nvPr>
        </p:nvSpPr>
        <p:spPr>
          <a:xfrm>
            <a:off x="6781800" y="9785350"/>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2</a:t>
            </a:fld>
            <a:endParaRPr sz="1800">
              <a:solidFill>
                <a:srgbClr val="21212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09"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15"/>
          <p:cNvSpPr txBox="1"/>
          <p:nvPr/>
        </p:nvSpPr>
        <p:spPr>
          <a:xfrm>
            <a:off x="1028700" y="435871"/>
            <a:ext cx="4957500" cy="7539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898">
                <a:solidFill>
                  <a:srgbClr val="593C8F"/>
                </a:solidFill>
                <a:latin typeface="League Spartan"/>
                <a:ea typeface="League Spartan"/>
                <a:cs typeface="League Spartan"/>
                <a:sym typeface="League Spartan"/>
              </a:rPr>
              <a:t>The Problem</a:t>
            </a:r>
            <a:endParaRPr sz="2000"/>
          </a:p>
        </p:txBody>
      </p:sp>
      <p:cxnSp>
        <p:nvCxnSpPr>
          <p:cNvPr id="114" name="Google Shape;114;p15"/>
          <p:cNvCxnSpPr>
            <a:cxnSpLocks/>
          </p:cNvCxnSpPr>
          <p:nvPr/>
        </p:nvCxnSpPr>
        <p:spPr>
          <a:xfrm>
            <a:off x="953571" y="1282845"/>
            <a:ext cx="3313629" cy="0"/>
          </a:xfrm>
          <a:prstGeom prst="straightConnector1">
            <a:avLst/>
          </a:prstGeom>
          <a:noFill/>
          <a:ln w="38100" cap="flat" cmpd="sng">
            <a:solidFill>
              <a:srgbClr val="000000"/>
            </a:solidFill>
            <a:prstDash val="solid"/>
            <a:round/>
            <a:headEnd type="none" w="sm" len="sm"/>
            <a:tailEnd type="none" w="sm" len="sm"/>
          </a:ln>
        </p:spPr>
      </p:cxnSp>
      <p:grpSp>
        <p:nvGrpSpPr>
          <p:cNvPr id="115" name="Google Shape;115;p15"/>
          <p:cNvGrpSpPr/>
          <p:nvPr/>
        </p:nvGrpSpPr>
        <p:grpSpPr>
          <a:xfrm>
            <a:off x="17373600" y="-180827"/>
            <a:ext cx="914400" cy="10468053"/>
            <a:chOff x="0" y="-47625"/>
            <a:chExt cx="812800" cy="2757000"/>
          </a:xfrm>
        </p:grpSpPr>
        <p:sp>
          <p:nvSpPr>
            <p:cNvPr id="116" name="Google Shape;116;p15"/>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5"/>
            <p:cNvSpPr txBox="1"/>
            <p:nvPr/>
          </p:nvSpPr>
          <p:spPr>
            <a:xfrm>
              <a:off x="0" y="-47625"/>
              <a:ext cx="8127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18" name="Google Shape;118;p15"/>
          <p:cNvSpPr txBox="1"/>
          <p:nvPr/>
        </p:nvSpPr>
        <p:spPr>
          <a:xfrm>
            <a:off x="823125" y="1682375"/>
            <a:ext cx="16272300" cy="41976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chemeClr val="dk1"/>
              </a:buClr>
              <a:buSzPts val="2600"/>
              <a:buFont typeface="Calibri"/>
              <a:buChar char="●"/>
            </a:pPr>
            <a:r>
              <a:rPr lang="en-US" sz="2600">
                <a:solidFill>
                  <a:schemeClr val="dk1"/>
                </a:solidFill>
              </a:rPr>
              <a:t>There is a lack of using sign language among deaf people</a:t>
            </a:r>
            <a:br>
              <a:rPr lang="en-US" sz="2600">
                <a:solidFill>
                  <a:schemeClr val="dk1"/>
                </a:solidFill>
              </a:rPr>
            </a:br>
            <a:endParaRPr sz="2600">
              <a:solidFill>
                <a:schemeClr val="dk1"/>
              </a:solidFill>
            </a:endParaRPr>
          </a:p>
          <a:p>
            <a:pPr marL="457200" lvl="0" indent="-393700" algn="l" rtl="0">
              <a:spcBef>
                <a:spcPts val="0"/>
              </a:spcBef>
              <a:spcAft>
                <a:spcPts val="0"/>
              </a:spcAft>
              <a:buClr>
                <a:schemeClr val="dk1"/>
              </a:buClr>
              <a:buSzPts val="2600"/>
              <a:buChar char="●"/>
            </a:pPr>
            <a:r>
              <a:rPr lang="en-US" sz="2600">
                <a:solidFill>
                  <a:schemeClr val="dk1"/>
                </a:solidFill>
              </a:rPr>
              <a:t>The general population's unfamiliarity with sign language poses a significant communication barrier for those who are hearing impaired.</a:t>
            </a:r>
            <a:br>
              <a:rPr lang="en-US" sz="2600">
                <a:solidFill>
                  <a:schemeClr val="dk1"/>
                </a:solidFill>
              </a:rPr>
            </a:br>
            <a:endParaRPr sz="2600">
              <a:solidFill>
                <a:schemeClr val="dk1"/>
              </a:solidFill>
            </a:endParaRPr>
          </a:p>
          <a:p>
            <a:pPr marL="457200" lvl="0" indent="-393700" algn="l" rtl="0">
              <a:spcBef>
                <a:spcPts val="0"/>
              </a:spcBef>
              <a:spcAft>
                <a:spcPts val="0"/>
              </a:spcAft>
              <a:buClr>
                <a:schemeClr val="dk1"/>
              </a:buClr>
              <a:buSzPts val="2600"/>
              <a:buChar char="●"/>
            </a:pPr>
            <a:r>
              <a:rPr lang="en-US" sz="2600">
                <a:solidFill>
                  <a:schemeClr val="dk1"/>
                </a:solidFill>
              </a:rPr>
              <a:t>The availability and quality of educational resources are limited</a:t>
            </a:r>
            <a:br>
              <a:rPr lang="en-US" sz="2600">
                <a:solidFill>
                  <a:schemeClr val="dk1"/>
                </a:solidFill>
              </a:rPr>
            </a:br>
            <a:endParaRPr sz="2600">
              <a:solidFill>
                <a:schemeClr val="dk1"/>
              </a:solidFill>
            </a:endParaRPr>
          </a:p>
          <a:p>
            <a:pPr marL="457200" lvl="0" indent="-393700" algn="l" rtl="0">
              <a:spcBef>
                <a:spcPts val="0"/>
              </a:spcBef>
              <a:spcAft>
                <a:spcPts val="0"/>
              </a:spcAft>
              <a:buClr>
                <a:schemeClr val="dk1"/>
              </a:buClr>
              <a:buSzPts val="2600"/>
              <a:buChar char="●"/>
            </a:pPr>
            <a:r>
              <a:rPr lang="en-US" sz="2600">
                <a:solidFill>
                  <a:schemeClr val="dk1"/>
                </a:solidFill>
              </a:rPr>
              <a:t>Most of the current solutions don’t offer feedback on the user’s gestures </a:t>
            </a:r>
            <a:endParaRPr sz="2600">
              <a:solidFill>
                <a:schemeClr val="dk1"/>
              </a:solidFill>
            </a:endParaRPr>
          </a:p>
          <a:p>
            <a:pPr marL="0" lvl="0" indent="0" algn="l" rtl="0">
              <a:spcBef>
                <a:spcPts val="0"/>
              </a:spcBef>
              <a:spcAft>
                <a:spcPts val="0"/>
              </a:spcAft>
              <a:buNone/>
            </a:pPr>
            <a:endParaRPr sz="3200">
              <a:solidFill>
                <a:schemeClr val="dk1"/>
              </a:solidFill>
            </a:endParaRPr>
          </a:p>
        </p:txBody>
      </p:sp>
      <p:pic>
        <p:nvPicPr>
          <p:cNvPr id="119" name="Google Shape;119;p15"/>
          <p:cNvPicPr preferRelativeResize="0"/>
          <p:nvPr/>
        </p:nvPicPr>
        <p:blipFill>
          <a:blip r:embed="rId4">
            <a:alphaModFix/>
          </a:blip>
          <a:stretch>
            <a:fillRect/>
          </a:stretch>
        </p:blipFill>
        <p:spPr>
          <a:xfrm>
            <a:off x="5294575" y="5400250"/>
            <a:ext cx="7598024" cy="4348650"/>
          </a:xfrm>
          <a:prstGeom prst="rect">
            <a:avLst/>
          </a:prstGeom>
          <a:noFill/>
          <a:ln>
            <a:noFill/>
          </a:ln>
        </p:spPr>
      </p:pic>
      <p:sp>
        <p:nvSpPr>
          <p:cNvPr id="120" name="Google Shape;120;p15"/>
          <p:cNvSpPr txBox="1">
            <a:spLocks noGrp="1"/>
          </p:cNvSpPr>
          <p:nvPr>
            <p:ph type="sldNum" idx="12"/>
          </p:nvPr>
        </p:nvSpPr>
        <p:spPr>
          <a:xfrm>
            <a:off x="7010400" y="9861550"/>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11"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16"/>
          <p:cNvSpPr txBox="1"/>
          <p:nvPr/>
        </p:nvSpPr>
        <p:spPr>
          <a:xfrm>
            <a:off x="1028700" y="435871"/>
            <a:ext cx="4957500" cy="7539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898">
                <a:solidFill>
                  <a:srgbClr val="593C8F"/>
                </a:solidFill>
                <a:latin typeface="League Spartan"/>
                <a:ea typeface="League Spartan"/>
                <a:cs typeface="League Spartan"/>
                <a:sym typeface="League Spartan"/>
              </a:rPr>
              <a:t>Existing Solutions</a:t>
            </a:r>
            <a:endParaRPr sz="2000"/>
          </a:p>
        </p:txBody>
      </p:sp>
      <p:cxnSp>
        <p:nvCxnSpPr>
          <p:cNvPr id="127" name="Google Shape;127;p16"/>
          <p:cNvCxnSpPr>
            <a:cxnSpLocks/>
          </p:cNvCxnSpPr>
          <p:nvPr/>
        </p:nvCxnSpPr>
        <p:spPr>
          <a:xfrm>
            <a:off x="953574" y="1397756"/>
            <a:ext cx="4584622" cy="0"/>
          </a:xfrm>
          <a:prstGeom prst="straightConnector1">
            <a:avLst/>
          </a:prstGeom>
          <a:noFill/>
          <a:ln w="38100" cap="flat" cmpd="sng">
            <a:solidFill>
              <a:srgbClr val="000000"/>
            </a:solidFill>
            <a:prstDash val="solid"/>
            <a:round/>
            <a:headEnd type="none" w="sm" len="sm"/>
            <a:tailEnd type="none" w="sm" len="sm"/>
          </a:ln>
        </p:spPr>
      </p:cxnSp>
      <p:grpSp>
        <p:nvGrpSpPr>
          <p:cNvPr id="128" name="Google Shape;128;p16"/>
          <p:cNvGrpSpPr/>
          <p:nvPr/>
        </p:nvGrpSpPr>
        <p:grpSpPr>
          <a:xfrm>
            <a:off x="17373600" y="-180826"/>
            <a:ext cx="914400" cy="10467826"/>
            <a:chOff x="0" y="-47625"/>
            <a:chExt cx="812800" cy="2756958"/>
          </a:xfrm>
        </p:grpSpPr>
        <p:sp>
          <p:nvSpPr>
            <p:cNvPr id="129" name="Google Shape;129;p16"/>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16"/>
            <p:cNvSpPr txBox="1"/>
            <p:nvPr/>
          </p:nvSpPr>
          <p:spPr>
            <a:xfrm>
              <a:off x="0" y="-47625"/>
              <a:ext cx="812800" cy="2756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31" name="Google Shape;131;p16"/>
          <p:cNvSpPr txBox="1"/>
          <p:nvPr/>
        </p:nvSpPr>
        <p:spPr>
          <a:xfrm>
            <a:off x="1058100" y="1881050"/>
            <a:ext cx="14049000" cy="2697300"/>
          </a:xfrm>
          <a:prstGeom prst="rect">
            <a:avLst/>
          </a:prstGeom>
          <a:noFill/>
          <a:ln>
            <a:noFill/>
          </a:ln>
        </p:spPr>
        <p:txBody>
          <a:bodyPr spcFirstLastPara="1" wrap="square" lIns="91425" tIns="91425" rIns="91425" bIns="91425" anchor="t" anchorCtr="0">
            <a:noAutofit/>
          </a:bodyPr>
          <a:lstStyle/>
          <a:p>
            <a:pPr marL="457200" lvl="0" indent="-393700" algn="l" rtl="0">
              <a:lnSpc>
                <a:spcPct val="150000"/>
              </a:lnSpc>
              <a:spcBef>
                <a:spcPts val="0"/>
              </a:spcBef>
              <a:spcAft>
                <a:spcPts val="0"/>
              </a:spcAft>
              <a:buClr>
                <a:schemeClr val="dk1"/>
              </a:buClr>
              <a:buSzPts val="2600"/>
              <a:buFont typeface="Calibri"/>
              <a:buChar char="●"/>
            </a:pPr>
            <a:r>
              <a:rPr lang="en-US" sz="2600">
                <a:solidFill>
                  <a:schemeClr val="dk1"/>
                </a:solidFill>
              </a:rPr>
              <a:t>Expert tutors - online or frontal teaching by expert tutors</a:t>
            </a:r>
            <a:endParaRPr sz="2600">
              <a:solidFill>
                <a:schemeClr val="dk1"/>
              </a:solidFill>
            </a:endParaRPr>
          </a:p>
          <a:p>
            <a:pPr marL="457200" lvl="0" indent="-393700" algn="l" rtl="0">
              <a:lnSpc>
                <a:spcPct val="150000"/>
              </a:lnSpc>
              <a:spcBef>
                <a:spcPts val="0"/>
              </a:spcBef>
              <a:spcAft>
                <a:spcPts val="0"/>
              </a:spcAft>
              <a:buClr>
                <a:schemeClr val="dk1"/>
              </a:buClr>
              <a:buSzPts val="2600"/>
              <a:buChar char="●"/>
            </a:pPr>
            <a:r>
              <a:rPr lang="en-US" sz="2600">
                <a:solidFill>
                  <a:schemeClr val="dk1"/>
                </a:solidFill>
              </a:rPr>
              <a:t>Video lessons - online ASL teaching by video lessons</a:t>
            </a:r>
            <a:endParaRPr sz="2600">
              <a:solidFill>
                <a:schemeClr val="dk1"/>
              </a:solidFill>
            </a:endParaRPr>
          </a:p>
          <a:p>
            <a:pPr marL="457200" lvl="0" indent="-393700" algn="l" rtl="0">
              <a:lnSpc>
                <a:spcPct val="150000"/>
              </a:lnSpc>
              <a:spcBef>
                <a:spcPts val="0"/>
              </a:spcBef>
              <a:spcAft>
                <a:spcPts val="0"/>
              </a:spcAft>
              <a:buClr>
                <a:schemeClr val="dk1"/>
              </a:buClr>
              <a:buSzPts val="2600"/>
              <a:buChar char="●"/>
            </a:pPr>
            <a:r>
              <a:rPr lang="en-US" sz="2600">
                <a:solidFill>
                  <a:schemeClr val="dk1"/>
                </a:solidFill>
              </a:rPr>
              <a:t>Teaching games - teaching ASL by interactive games</a:t>
            </a:r>
            <a:endParaRPr sz="2600">
              <a:solidFill>
                <a:schemeClr val="dk1"/>
              </a:solidFill>
            </a:endParaRPr>
          </a:p>
          <a:p>
            <a:pPr marL="457200" lvl="0" indent="-393700" algn="l" rtl="0">
              <a:lnSpc>
                <a:spcPct val="150000"/>
              </a:lnSpc>
              <a:spcBef>
                <a:spcPts val="0"/>
              </a:spcBef>
              <a:spcAft>
                <a:spcPts val="0"/>
              </a:spcAft>
              <a:buClr>
                <a:schemeClr val="dk1"/>
              </a:buClr>
              <a:buSzPts val="2600"/>
              <a:buChar char="●"/>
            </a:pPr>
            <a:r>
              <a:rPr lang="en-US" sz="2600">
                <a:solidFill>
                  <a:schemeClr val="dk1"/>
                </a:solidFill>
              </a:rPr>
              <a:t>Translation tools - translation from text to sign language and vice versa.</a:t>
            </a:r>
            <a:endParaRPr sz="2600">
              <a:solidFill>
                <a:schemeClr val="dk1"/>
              </a:solidFill>
            </a:endParaRPr>
          </a:p>
        </p:txBody>
      </p:sp>
      <p:pic>
        <p:nvPicPr>
          <p:cNvPr id="132" name="Google Shape;132;p16"/>
          <p:cNvPicPr preferRelativeResize="0"/>
          <p:nvPr/>
        </p:nvPicPr>
        <p:blipFill>
          <a:blip r:embed="rId4">
            <a:alphaModFix/>
          </a:blip>
          <a:stretch>
            <a:fillRect/>
          </a:stretch>
        </p:blipFill>
        <p:spPr>
          <a:xfrm>
            <a:off x="953574" y="5245975"/>
            <a:ext cx="6863676" cy="3849299"/>
          </a:xfrm>
          <a:prstGeom prst="rect">
            <a:avLst/>
          </a:prstGeom>
          <a:noFill/>
          <a:ln>
            <a:noFill/>
          </a:ln>
        </p:spPr>
      </p:pic>
      <p:sp>
        <p:nvSpPr>
          <p:cNvPr id="133" name="Google Shape;133;p16"/>
          <p:cNvSpPr txBox="1"/>
          <p:nvPr/>
        </p:nvSpPr>
        <p:spPr>
          <a:xfrm>
            <a:off x="3329050" y="9171525"/>
            <a:ext cx="1865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solidFill>
                  <a:schemeClr val="dk1"/>
                </a:solidFill>
                <a:latin typeface="Calibri"/>
                <a:ea typeface="Calibri"/>
                <a:cs typeface="Calibri"/>
                <a:sym typeface="Calibri"/>
              </a:rPr>
              <a:t>CopyCat </a:t>
            </a:r>
            <a:endParaRPr sz="2500">
              <a:solidFill>
                <a:schemeClr val="dk1"/>
              </a:solidFill>
              <a:latin typeface="Calibri"/>
              <a:ea typeface="Calibri"/>
              <a:cs typeface="Calibri"/>
              <a:sym typeface="Calibri"/>
            </a:endParaRPr>
          </a:p>
        </p:txBody>
      </p:sp>
      <p:pic>
        <p:nvPicPr>
          <p:cNvPr id="134" name="Google Shape;134;p16"/>
          <p:cNvPicPr preferRelativeResize="0"/>
          <p:nvPr/>
        </p:nvPicPr>
        <p:blipFill rotWithShape="1">
          <a:blip r:embed="rId5">
            <a:alphaModFix/>
          </a:blip>
          <a:srcRect r="47443"/>
          <a:stretch/>
        </p:blipFill>
        <p:spPr>
          <a:xfrm>
            <a:off x="10086200" y="4790500"/>
            <a:ext cx="4621400" cy="4760251"/>
          </a:xfrm>
          <a:prstGeom prst="rect">
            <a:avLst/>
          </a:prstGeom>
          <a:noFill/>
          <a:ln>
            <a:noFill/>
          </a:ln>
        </p:spPr>
      </p:pic>
      <p:sp>
        <p:nvSpPr>
          <p:cNvPr id="135" name="Google Shape;135;p16"/>
          <p:cNvSpPr txBox="1"/>
          <p:nvPr/>
        </p:nvSpPr>
        <p:spPr>
          <a:xfrm>
            <a:off x="11749600" y="9550750"/>
            <a:ext cx="1513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solidFill>
                  <a:schemeClr val="dk1"/>
                </a:solidFill>
                <a:latin typeface="Calibri"/>
                <a:ea typeface="Calibri"/>
                <a:cs typeface="Calibri"/>
                <a:sym typeface="Calibri"/>
              </a:rPr>
              <a:t>sign.mt</a:t>
            </a:r>
            <a:endParaRPr sz="2500">
              <a:solidFill>
                <a:schemeClr val="dk1"/>
              </a:solidFill>
              <a:latin typeface="Calibri"/>
              <a:ea typeface="Calibri"/>
              <a:cs typeface="Calibri"/>
              <a:sym typeface="Calibri"/>
            </a:endParaRPr>
          </a:p>
        </p:txBody>
      </p:sp>
      <p:sp>
        <p:nvSpPr>
          <p:cNvPr id="136" name="Google Shape;136;p16"/>
          <p:cNvSpPr txBox="1">
            <a:spLocks noGrp="1"/>
          </p:cNvSpPr>
          <p:nvPr>
            <p:ph type="sldNum" idx="12"/>
          </p:nvPr>
        </p:nvSpPr>
        <p:spPr>
          <a:xfrm>
            <a:off x="6619300" y="9845700"/>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4</a:t>
            </a:fld>
            <a:endParaRPr sz="1800">
              <a:solidFill>
                <a:srgbClr val="21212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11"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17"/>
          <p:cNvSpPr txBox="1"/>
          <p:nvPr/>
        </p:nvSpPr>
        <p:spPr>
          <a:xfrm>
            <a:off x="1028720" y="199421"/>
            <a:ext cx="6545100" cy="1717200"/>
          </a:xfrm>
          <a:prstGeom prst="rect">
            <a:avLst/>
          </a:prstGeom>
          <a:noFill/>
          <a:ln>
            <a:noFill/>
          </a:ln>
        </p:spPr>
        <p:txBody>
          <a:bodyPr spcFirstLastPara="1" wrap="square" lIns="0" tIns="0" rIns="0" bIns="0" anchor="t" anchorCtr="0">
            <a:spAutoFit/>
          </a:bodyPr>
          <a:lstStyle/>
          <a:p>
            <a:pPr marL="0" lvl="0" indent="0" algn="l" rtl="0">
              <a:lnSpc>
                <a:spcPct val="140018"/>
              </a:lnSpc>
              <a:spcBef>
                <a:spcPts val="0"/>
              </a:spcBef>
              <a:spcAft>
                <a:spcPts val="0"/>
              </a:spcAft>
              <a:buClr>
                <a:schemeClr val="dk1"/>
              </a:buClr>
              <a:buFont typeface="Arial"/>
              <a:buNone/>
            </a:pPr>
            <a:r>
              <a:rPr lang="en-US" sz="4898">
                <a:solidFill>
                  <a:srgbClr val="593C8F"/>
                </a:solidFill>
                <a:latin typeface="League Spartan"/>
                <a:ea typeface="League Spartan"/>
                <a:cs typeface="League Spartan"/>
                <a:sym typeface="League Spartan"/>
              </a:rPr>
              <a:t>Our Solution</a:t>
            </a:r>
            <a:endParaRPr sz="2000">
              <a:solidFill>
                <a:schemeClr val="dk1"/>
              </a:solidFill>
            </a:endParaRPr>
          </a:p>
          <a:p>
            <a:pPr marL="0" marR="0" lvl="0" indent="0" algn="l" rtl="0">
              <a:lnSpc>
                <a:spcPct val="140018"/>
              </a:lnSpc>
              <a:spcBef>
                <a:spcPts val="0"/>
              </a:spcBef>
              <a:spcAft>
                <a:spcPts val="0"/>
              </a:spcAft>
              <a:buNone/>
            </a:pPr>
            <a:endParaRPr sz="4298">
              <a:solidFill>
                <a:srgbClr val="593C8F"/>
              </a:solidFill>
              <a:latin typeface="League Spartan"/>
              <a:ea typeface="League Spartan"/>
              <a:cs typeface="League Spartan"/>
              <a:sym typeface="League Spartan"/>
            </a:endParaRPr>
          </a:p>
        </p:txBody>
      </p:sp>
      <p:cxnSp>
        <p:nvCxnSpPr>
          <p:cNvPr id="143" name="Google Shape;143;p17"/>
          <p:cNvCxnSpPr/>
          <p:nvPr/>
        </p:nvCxnSpPr>
        <p:spPr>
          <a:xfrm>
            <a:off x="1028720" y="2186817"/>
            <a:ext cx="0" cy="0"/>
          </a:xfrm>
          <a:prstGeom prst="straightConnector1">
            <a:avLst/>
          </a:prstGeom>
          <a:noFill/>
          <a:ln w="19050" cap="flat" cmpd="sng">
            <a:solidFill>
              <a:srgbClr val="000000"/>
            </a:solidFill>
            <a:prstDash val="solid"/>
            <a:round/>
            <a:headEnd type="none" w="sm" len="sm"/>
            <a:tailEnd type="none" w="sm" len="sm"/>
          </a:ln>
        </p:spPr>
      </p:cxnSp>
      <p:cxnSp>
        <p:nvCxnSpPr>
          <p:cNvPr id="144" name="Google Shape;144;p17"/>
          <p:cNvCxnSpPr>
            <a:cxnSpLocks/>
          </p:cNvCxnSpPr>
          <p:nvPr/>
        </p:nvCxnSpPr>
        <p:spPr>
          <a:xfrm>
            <a:off x="1029792" y="1078629"/>
            <a:ext cx="3237408" cy="0"/>
          </a:xfrm>
          <a:prstGeom prst="straightConnector1">
            <a:avLst/>
          </a:prstGeom>
          <a:noFill/>
          <a:ln w="38100" cap="flat" cmpd="sng">
            <a:solidFill>
              <a:srgbClr val="000000"/>
            </a:solidFill>
            <a:prstDash val="solid"/>
            <a:round/>
            <a:headEnd type="none" w="sm" len="sm"/>
            <a:tailEnd type="none" w="sm" len="sm"/>
          </a:ln>
        </p:spPr>
      </p:cxnSp>
      <p:grpSp>
        <p:nvGrpSpPr>
          <p:cNvPr id="145" name="Google Shape;145;p17"/>
          <p:cNvGrpSpPr/>
          <p:nvPr/>
        </p:nvGrpSpPr>
        <p:grpSpPr>
          <a:xfrm>
            <a:off x="9617800" y="-250800"/>
            <a:ext cx="1142959" cy="10552257"/>
            <a:chOff x="0" y="-47625"/>
            <a:chExt cx="812800" cy="2756958"/>
          </a:xfrm>
        </p:grpSpPr>
        <p:sp>
          <p:nvSpPr>
            <p:cNvPr id="146" name="Google Shape;146;p17"/>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17"/>
            <p:cNvSpPr txBox="1"/>
            <p:nvPr/>
          </p:nvSpPr>
          <p:spPr>
            <a:xfrm>
              <a:off x="0" y="-47625"/>
              <a:ext cx="812800" cy="2756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48" name="Google Shape;148;p17"/>
          <p:cNvSpPr/>
          <p:nvPr/>
        </p:nvSpPr>
        <p:spPr>
          <a:xfrm>
            <a:off x="1027649" y="8507397"/>
            <a:ext cx="2087283" cy="521821"/>
          </a:xfrm>
          <a:custGeom>
            <a:avLst/>
            <a:gdLst/>
            <a:ahLst/>
            <a:cxnLst/>
            <a:rect l="l" t="t" r="r" b="b"/>
            <a:pathLst>
              <a:path w="2087283" h="521821" extrusionOk="0">
                <a:moveTo>
                  <a:pt x="0" y="0"/>
                </a:moveTo>
                <a:lnTo>
                  <a:pt x="2087282" y="0"/>
                </a:lnTo>
                <a:lnTo>
                  <a:pt x="2087282" y="521821"/>
                </a:lnTo>
                <a:lnTo>
                  <a:pt x="0" y="52182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17"/>
          <p:cNvSpPr txBox="1"/>
          <p:nvPr/>
        </p:nvSpPr>
        <p:spPr>
          <a:xfrm>
            <a:off x="1027650" y="2170475"/>
            <a:ext cx="7713900" cy="1469700"/>
          </a:xfrm>
          <a:prstGeom prst="rect">
            <a:avLst/>
          </a:prstGeom>
          <a:noFill/>
          <a:ln>
            <a:noFill/>
          </a:ln>
        </p:spPr>
        <p:txBody>
          <a:bodyPr spcFirstLastPara="1" wrap="square" lIns="0" tIns="0" rIns="0" bIns="0" anchor="t" anchorCtr="0">
            <a:spAutoFit/>
          </a:bodyPr>
          <a:lstStyle/>
          <a:p>
            <a:pPr marL="457200" lvl="0" indent="-393700" algn="l" rtl="0">
              <a:spcBef>
                <a:spcPts val="0"/>
              </a:spcBef>
              <a:spcAft>
                <a:spcPts val="0"/>
              </a:spcAft>
              <a:buClr>
                <a:schemeClr val="dk1"/>
              </a:buClr>
              <a:buSzPts val="2600"/>
              <a:buChar char="●"/>
            </a:pPr>
            <a:r>
              <a:rPr lang="en-US" sz="2600">
                <a:solidFill>
                  <a:schemeClr val="dk1"/>
                </a:solidFill>
              </a:rPr>
              <a:t>An application that provides an easy and intuitive way to learn the American sign language</a:t>
            </a:r>
            <a:br>
              <a:rPr lang="en-US" sz="2600">
                <a:solidFill>
                  <a:schemeClr val="dk1"/>
                </a:solidFill>
              </a:rPr>
            </a:br>
            <a:endParaRPr sz="2600">
              <a:solidFill>
                <a:schemeClr val="dk1"/>
              </a:solidFill>
            </a:endParaRPr>
          </a:p>
          <a:p>
            <a:pPr marL="0" marR="0" lvl="0" indent="0" algn="l" rtl="0">
              <a:lnSpc>
                <a:spcPct val="140045"/>
              </a:lnSpc>
              <a:spcBef>
                <a:spcPts val="0"/>
              </a:spcBef>
              <a:spcAft>
                <a:spcPts val="0"/>
              </a:spcAft>
              <a:buNone/>
            </a:pPr>
            <a:endParaRPr sz="1748">
              <a:latin typeface="Poppins"/>
              <a:ea typeface="Poppins"/>
              <a:cs typeface="Poppins"/>
              <a:sym typeface="Poppins"/>
            </a:endParaRPr>
          </a:p>
        </p:txBody>
      </p:sp>
      <p:sp>
        <p:nvSpPr>
          <p:cNvPr id="150" name="Google Shape;150;p17"/>
          <p:cNvSpPr txBox="1"/>
          <p:nvPr/>
        </p:nvSpPr>
        <p:spPr>
          <a:xfrm>
            <a:off x="1027650" y="4069500"/>
            <a:ext cx="7293600" cy="1877700"/>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Clr>
                <a:schemeClr val="dk1"/>
              </a:buClr>
              <a:buSzPts val="2600"/>
              <a:buChar char="●"/>
            </a:pPr>
            <a:r>
              <a:rPr lang="en-US" sz="2600">
                <a:solidFill>
                  <a:schemeClr val="dk1"/>
                </a:solidFill>
              </a:rPr>
              <a:t>Real time video gesture recognition using machine learning</a:t>
            </a:r>
            <a:br>
              <a:rPr lang="en-US" sz="2600">
                <a:solidFill>
                  <a:schemeClr val="dk1"/>
                </a:solidFill>
              </a:rPr>
            </a:br>
            <a:endParaRPr sz="2600">
              <a:solidFill>
                <a:schemeClr val="dk1"/>
              </a:solidFill>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151" name="Google Shape;151;p17"/>
          <p:cNvSpPr txBox="1"/>
          <p:nvPr/>
        </p:nvSpPr>
        <p:spPr>
          <a:xfrm>
            <a:off x="1029800" y="5958000"/>
            <a:ext cx="7293600" cy="1477500"/>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Clr>
                <a:schemeClr val="dk1"/>
              </a:buClr>
              <a:buSzPts val="2600"/>
              <a:buChar char="●"/>
            </a:pPr>
            <a:r>
              <a:rPr lang="en-US" sz="2600">
                <a:solidFill>
                  <a:schemeClr val="dk1"/>
                </a:solidFill>
              </a:rPr>
              <a:t>Immediate feedback when successfully performing a gesture</a:t>
            </a:r>
            <a:endParaRPr sz="2600">
              <a:solidFill>
                <a:schemeClr val="dk1"/>
              </a:solidFill>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152" name="Google Shape;152;p17"/>
          <p:cNvPicPr preferRelativeResize="0"/>
          <p:nvPr/>
        </p:nvPicPr>
        <p:blipFill>
          <a:blip r:embed="rId5">
            <a:alphaModFix/>
          </a:blip>
          <a:stretch>
            <a:fillRect/>
          </a:stretch>
        </p:blipFill>
        <p:spPr>
          <a:xfrm>
            <a:off x="11210525" y="1287551"/>
            <a:ext cx="6545100" cy="3457800"/>
          </a:xfrm>
          <a:prstGeom prst="roundRect">
            <a:avLst>
              <a:gd name="adj" fmla="val 16667"/>
            </a:avLst>
          </a:prstGeom>
          <a:noFill/>
          <a:ln w="38100" cap="flat" cmpd="sng">
            <a:solidFill>
              <a:srgbClr val="CCCCCC"/>
            </a:solidFill>
            <a:prstDash val="solid"/>
            <a:round/>
            <a:headEnd type="none" w="sm" len="sm"/>
            <a:tailEnd type="none" w="sm" len="sm"/>
          </a:ln>
        </p:spPr>
      </p:pic>
      <p:pic>
        <p:nvPicPr>
          <p:cNvPr id="153" name="Google Shape;153;p17"/>
          <p:cNvPicPr preferRelativeResize="0"/>
          <p:nvPr/>
        </p:nvPicPr>
        <p:blipFill>
          <a:blip r:embed="rId6">
            <a:alphaModFix/>
          </a:blip>
          <a:stretch>
            <a:fillRect/>
          </a:stretch>
        </p:blipFill>
        <p:spPr>
          <a:xfrm>
            <a:off x="11235463" y="5870990"/>
            <a:ext cx="6545100" cy="3674100"/>
          </a:xfrm>
          <a:prstGeom prst="roundRect">
            <a:avLst>
              <a:gd name="adj" fmla="val 16667"/>
            </a:avLst>
          </a:prstGeom>
          <a:noFill/>
          <a:ln w="38100" cap="flat" cmpd="sng">
            <a:solidFill>
              <a:srgbClr val="B7B7B7"/>
            </a:solidFill>
            <a:prstDash val="solid"/>
            <a:round/>
            <a:headEnd type="none" w="sm" len="sm"/>
            <a:tailEnd type="none" w="sm" len="sm"/>
          </a:ln>
        </p:spPr>
      </p:pic>
      <p:sp>
        <p:nvSpPr>
          <p:cNvPr id="155" name="Google Shape;155;p17"/>
          <p:cNvSpPr txBox="1">
            <a:spLocks noGrp="1"/>
          </p:cNvSpPr>
          <p:nvPr>
            <p:ph type="sldNum" idx="12"/>
          </p:nvPr>
        </p:nvSpPr>
        <p:spPr>
          <a:xfrm>
            <a:off x="7484200" y="9936350"/>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5</a:t>
            </a:fld>
            <a:endParaRPr sz="1800">
              <a:solidFill>
                <a:srgbClr val="21212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09"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8"/>
          <p:cNvSpPr txBox="1"/>
          <p:nvPr/>
        </p:nvSpPr>
        <p:spPr>
          <a:xfrm>
            <a:off x="1028700" y="435871"/>
            <a:ext cx="4957500" cy="7539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898">
                <a:solidFill>
                  <a:srgbClr val="593C8F"/>
                </a:solidFill>
                <a:latin typeface="League Spartan"/>
                <a:ea typeface="League Spartan"/>
                <a:cs typeface="League Spartan"/>
                <a:sym typeface="League Spartan"/>
              </a:rPr>
              <a:t>Architecture</a:t>
            </a:r>
            <a:endParaRPr sz="2000"/>
          </a:p>
        </p:txBody>
      </p:sp>
      <p:cxnSp>
        <p:nvCxnSpPr>
          <p:cNvPr id="162" name="Google Shape;162;p18"/>
          <p:cNvCxnSpPr/>
          <p:nvPr/>
        </p:nvCxnSpPr>
        <p:spPr>
          <a:xfrm rot="10800000" flipH="1">
            <a:off x="953571" y="1300521"/>
            <a:ext cx="3254700" cy="18900"/>
          </a:xfrm>
          <a:prstGeom prst="straightConnector1">
            <a:avLst/>
          </a:prstGeom>
          <a:noFill/>
          <a:ln w="38100" cap="flat" cmpd="sng">
            <a:solidFill>
              <a:srgbClr val="000000"/>
            </a:solidFill>
            <a:prstDash val="solid"/>
            <a:round/>
            <a:headEnd type="none" w="sm" len="sm"/>
            <a:tailEnd type="none" w="sm" len="sm"/>
          </a:ln>
        </p:spPr>
      </p:cxnSp>
      <p:grpSp>
        <p:nvGrpSpPr>
          <p:cNvPr id="163" name="Google Shape;163;p18"/>
          <p:cNvGrpSpPr/>
          <p:nvPr/>
        </p:nvGrpSpPr>
        <p:grpSpPr>
          <a:xfrm>
            <a:off x="17373600" y="-180827"/>
            <a:ext cx="914400" cy="10468053"/>
            <a:chOff x="0" y="-47625"/>
            <a:chExt cx="812800" cy="2757000"/>
          </a:xfrm>
        </p:grpSpPr>
        <p:sp>
          <p:nvSpPr>
            <p:cNvPr id="164" name="Google Shape;164;p18"/>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18"/>
            <p:cNvSpPr txBox="1"/>
            <p:nvPr/>
          </p:nvSpPr>
          <p:spPr>
            <a:xfrm>
              <a:off x="0" y="-47625"/>
              <a:ext cx="8127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166" name="Google Shape;166;p18"/>
          <p:cNvPicPr preferRelativeResize="0"/>
          <p:nvPr/>
        </p:nvPicPr>
        <p:blipFill>
          <a:blip r:embed="rId4">
            <a:alphaModFix/>
          </a:blip>
          <a:stretch>
            <a:fillRect/>
          </a:stretch>
        </p:blipFill>
        <p:spPr>
          <a:xfrm>
            <a:off x="1768925" y="1974700"/>
            <a:ext cx="13383975" cy="7548150"/>
          </a:xfrm>
          <a:prstGeom prst="rect">
            <a:avLst/>
          </a:prstGeom>
          <a:noFill/>
          <a:ln>
            <a:noFill/>
          </a:ln>
        </p:spPr>
      </p:pic>
      <p:sp>
        <p:nvSpPr>
          <p:cNvPr id="167" name="Google Shape;167;p18"/>
          <p:cNvSpPr txBox="1">
            <a:spLocks noGrp="1"/>
          </p:cNvSpPr>
          <p:nvPr>
            <p:ph type="sldNum" idx="12"/>
          </p:nvPr>
        </p:nvSpPr>
        <p:spPr>
          <a:xfrm>
            <a:off x="6956625" y="9845700"/>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09"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19"/>
          <p:cNvSpPr txBox="1"/>
          <p:nvPr/>
        </p:nvSpPr>
        <p:spPr>
          <a:xfrm>
            <a:off x="1028700" y="435871"/>
            <a:ext cx="4957500" cy="7539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898" dirty="0" err="1">
                <a:solidFill>
                  <a:srgbClr val="593C8F"/>
                </a:solidFill>
                <a:latin typeface="League Spartan"/>
                <a:ea typeface="League Spartan"/>
                <a:cs typeface="League Spartan"/>
                <a:sym typeface="League Spartan"/>
              </a:rPr>
              <a:t>MediaPipe</a:t>
            </a:r>
            <a:r>
              <a:rPr lang="en-US" sz="4898" dirty="0">
                <a:solidFill>
                  <a:srgbClr val="593C8F"/>
                </a:solidFill>
                <a:latin typeface="League Spartan"/>
                <a:ea typeface="League Spartan"/>
                <a:cs typeface="League Spartan"/>
                <a:sym typeface="League Spartan"/>
              </a:rPr>
              <a:t> Holistic</a:t>
            </a:r>
            <a:endParaRPr sz="2000" dirty="0"/>
          </a:p>
        </p:txBody>
      </p:sp>
      <p:cxnSp>
        <p:nvCxnSpPr>
          <p:cNvPr id="174" name="Google Shape;174;p19"/>
          <p:cNvCxnSpPr>
            <a:cxnSpLocks/>
          </p:cNvCxnSpPr>
          <p:nvPr/>
        </p:nvCxnSpPr>
        <p:spPr>
          <a:xfrm>
            <a:off x="1028700" y="1405149"/>
            <a:ext cx="4788171" cy="0"/>
          </a:xfrm>
          <a:prstGeom prst="straightConnector1">
            <a:avLst/>
          </a:prstGeom>
          <a:noFill/>
          <a:ln w="38100" cap="flat" cmpd="sng">
            <a:solidFill>
              <a:srgbClr val="000000"/>
            </a:solidFill>
            <a:prstDash val="solid"/>
            <a:round/>
            <a:headEnd type="none" w="sm" len="sm"/>
            <a:tailEnd type="none" w="sm" len="sm"/>
          </a:ln>
        </p:spPr>
      </p:cxnSp>
      <p:grpSp>
        <p:nvGrpSpPr>
          <p:cNvPr id="175" name="Google Shape;175;p19"/>
          <p:cNvGrpSpPr/>
          <p:nvPr/>
        </p:nvGrpSpPr>
        <p:grpSpPr>
          <a:xfrm>
            <a:off x="17373600" y="-180827"/>
            <a:ext cx="914400" cy="10468053"/>
            <a:chOff x="0" y="-47625"/>
            <a:chExt cx="812800" cy="2757000"/>
          </a:xfrm>
        </p:grpSpPr>
        <p:sp>
          <p:nvSpPr>
            <p:cNvPr id="176" name="Google Shape;176;p19"/>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19"/>
            <p:cNvSpPr txBox="1"/>
            <p:nvPr/>
          </p:nvSpPr>
          <p:spPr>
            <a:xfrm>
              <a:off x="0" y="-47625"/>
              <a:ext cx="8127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78" name="Google Shape;178;p19"/>
          <p:cNvSpPr txBox="1"/>
          <p:nvPr/>
        </p:nvSpPr>
        <p:spPr>
          <a:xfrm>
            <a:off x="1028700" y="1746575"/>
            <a:ext cx="15898800" cy="523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rPr>
              <a:t>MediaPipe Holistic - allows to extract signer’s gesture landmarks.</a:t>
            </a:r>
            <a:br>
              <a:rPr lang="en-US" sz="2400">
                <a:solidFill>
                  <a:schemeClr val="dk1"/>
                </a:solidFill>
              </a:rPr>
            </a:br>
            <a:endParaRPr sz="2400">
              <a:solidFill>
                <a:schemeClr val="dk1"/>
              </a:solidFill>
            </a:endParaRPr>
          </a:p>
          <a:p>
            <a:pPr marL="0" lvl="0" indent="0" algn="l" rtl="0">
              <a:lnSpc>
                <a:spcPct val="150000"/>
              </a:lnSpc>
              <a:spcBef>
                <a:spcPts val="0"/>
              </a:spcBef>
              <a:spcAft>
                <a:spcPts val="0"/>
              </a:spcAft>
              <a:buNone/>
            </a:pPr>
            <a:r>
              <a:rPr lang="en-US" sz="2400">
                <a:solidFill>
                  <a:schemeClr val="dk1"/>
                </a:solidFill>
              </a:rPr>
              <a:t>The MediaPipe holistic provides the following landmarks:</a:t>
            </a:r>
            <a:endParaRPr sz="2400">
              <a:solidFill>
                <a:schemeClr val="dk1"/>
              </a:solidFill>
            </a:endParaRPr>
          </a:p>
          <a:p>
            <a:pPr marL="457200" lvl="0" indent="-381000" algn="l" rtl="0">
              <a:lnSpc>
                <a:spcPct val="150000"/>
              </a:lnSpc>
              <a:spcBef>
                <a:spcPts val="0"/>
              </a:spcBef>
              <a:spcAft>
                <a:spcPts val="0"/>
              </a:spcAft>
              <a:buClr>
                <a:schemeClr val="dk1"/>
              </a:buClr>
              <a:buSzPts val="2400"/>
              <a:buChar char="●"/>
            </a:pPr>
            <a:r>
              <a:rPr lang="en-US" sz="2500" b="1">
                <a:solidFill>
                  <a:schemeClr val="dk1"/>
                </a:solidFill>
              </a:rPr>
              <a:t>Hand </a:t>
            </a:r>
            <a:r>
              <a:rPr lang="en-US" sz="2400">
                <a:solidFill>
                  <a:schemeClr val="dk1"/>
                </a:solidFill>
              </a:rPr>
              <a:t>- </a:t>
            </a:r>
            <a:r>
              <a:rPr lang="en-US" sz="2300">
                <a:solidFill>
                  <a:schemeClr val="dk1"/>
                </a:solidFill>
              </a:rPr>
              <a:t>These landmarks can be used to track hand gestures, hand poses, and interactions with objects.</a:t>
            </a:r>
            <a:endParaRPr sz="2300">
              <a:solidFill>
                <a:schemeClr val="dk1"/>
              </a:solidFill>
            </a:endParaRPr>
          </a:p>
          <a:p>
            <a:pPr marL="457200" lvl="0" indent="-381000" algn="l" rtl="0">
              <a:lnSpc>
                <a:spcPct val="150000"/>
              </a:lnSpc>
              <a:spcBef>
                <a:spcPts val="0"/>
              </a:spcBef>
              <a:spcAft>
                <a:spcPts val="0"/>
              </a:spcAft>
              <a:buClr>
                <a:schemeClr val="dk1"/>
              </a:buClr>
              <a:buSzPts val="2400"/>
              <a:buChar char="●"/>
            </a:pPr>
            <a:r>
              <a:rPr lang="en-US" sz="2500" b="1">
                <a:solidFill>
                  <a:schemeClr val="dk1"/>
                </a:solidFill>
              </a:rPr>
              <a:t>Pose </a:t>
            </a:r>
            <a:r>
              <a:rPr lang="en-US" sz="2400">
                <a:solidFill>
                  <a:schemeClr val="dk1"/>
                </a:solidFill>
              </a:rPr>
              <a:t>- </a:t>
            </a:r>
            <a:r>
              <a:rPr lang="en-US" sz="2300">
                <a:solidFill>
                  <a:schemeClr val="dk1"/>
                </a:solidFill>
              </a:rPr>
              <a:t>These landmarks can be used for pose estimation, tracking body movements, and analyzing body gestures.</a:t>
            </a:r>
            <a:endParaRPr sz="2300">
              <a:solidFill>
                <a:schemeClr val="dk1"/>
              </a:solidFill>
            </a:endParaRPr>
          </a:p>
          <a:p>
            <a:pPr marL="457200" lvl="0" indent="-393700" algn="l" rtl="0">
              <a:lnSpc>
                <a:spcPct val="150000"/>
              </a:lnSpc>
              <a:spcBef>
                <a:spcPts val="0"/>
              </a:spcBef>
              <a:spcAft>
                <a:spcPts val="0"/>
              </a:spcAft>
              <a:buClr>
                <a:schemeClr val="dk1"/>
              </a:buClr>
              <a:buSzPts val="2600"/>
              <a:buChar char="●"/>
            </a:pPr>
            <a:r>
              <a:rPr lang="en-US" sz="2500" b="1">
                <a:solidFill>
                  <a:schemeClr val="dk1"/>
                </a:solidFill>
              </a:rPr>
              <a:t>Facial </a:t>
            </a:r>
            <a:r>
              <a:rPr lang="en-US" sz="2400">
                <a:solidFill>
                  <a:schemeClr val="dk1"/>
                </a:solidFill>
              </a:rPr>
              <a:t>- </a:t>
            </a:r>
            <a:r>
              <a:rPr lang="en-US" sz="2300">
                <a:solidFill>
                  <a:schemeClr val="dk1"/>
                </a:solidFill>
              </a:rPr>
              <a:t>These landmarks can be used for facial recognition, facial expression analysis, and facial motion tracking, among other applications.</a:t>
            </a:r>
            <a:br>
              <a:rPr lang="en-US" sz="3200">
                <a:solidFill>
                  <a:schemeClr val="dk1"/>
                </a:solidFill>
              </a:rPr>
            </a:br>
            <a:endParaRPr sz="3200">
              <a:solidFill>
                <a:schemeClr val="dk1"/>
              </a:solidFill>
            </a:endParaRPr>
          </a:p>
          <a:p>
            <a:pPr marL="457200" lvl="0" indent="0" algn="l" rtl="0">
              <a:spcBef>
                <a:spcPts val="0"/>
              </a:spcBef>
              <a:spcAft>
                <a:spcPts val="0"/>
              </a:spcAft>
              <a:buNone/>
            </a:pPr>
            <a:endParaRPr sz="3200">
              <a:solidFill>
                <a:schemeClr val="dk1"/>
              </a:solidFill>
            </a:endParaRPr>
          </a:p>
        </p:txBody>
      </p:sp>
      <p:pic>
        <p:nvPicPr>
          <p:cNvPr id="179" name="Google Shape;179;p19"/>
          <p:cNvPicPr preferRelativeResize="0"/>
          <p:nvPr/>
        </p:nvPicPr>
        <p:blipFill>
          <a:blip r:embed="rId4">
            <a:alphaModFix/>
          </a:blip>
          <a:stretch>
            <a:fillRect/>
          </a:stretch>
        </p:blipFill>
        <p:spPr>
          <a:xfrm>
            <a:off x="370487" y="6361701"/>
            <a:ext cx="8403025" cy="2917340"/>
          </a:xfrm>
          <a:prstGeom prst="rect">
            <a:avLst/>
          </a:prstGeom>
          <a:noFill/>
          <a:ln>
            <a:noFill/>
          </a:ln>
        </p:spPr>
      </p:pic>
      <p:pic>
        <p:nvPicPr>
          <p:cNvPr id="180" name="Google Shape;180;p19"/>
          <p:cNvPicPr preferRelativeResize="0"/>
          <p:nvPr/>
        </p:nvPicPr>
        <p:blipFill>
          <a:blip r:embed="rId5">
            <a:alphaModFix/>
          </a:blip>
          <a:stretch>
            <a:fillRect/>
          </a:stretch>
        </p:blipFill>
        <p:spPr>
          <a:xfrm>
            <a:off x="9918125" y="5754675"/>
            <a:ext cx="6814075" cy="3828125"/>
          </a:xfrm>
          <a:prstGeom prst="rect">
            <a:avLst/>
          </a:prstGeom>
          <a:noFill/>
          <a:ln>
            <a:noFill/>
          </a:ln>
        </p:spPr>
      </p:pic>
      <p:sp>
        <p:nvSpPr>
          <p:cNvPr id="181" name="Google Shape;181;p19"/>
          <p:cNvSpPr txBox="1"/>
          <p:nvPr/>
        </p:nvSpPr>
        <p:spPr>
          <a:xfrm>
            <a:off x="11615825" y="9582800"/>
            <a:ext cx="6084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i="1">
                <a:solidFill>
                  <a:srgbClr val="1F2328"/>
                </a:solidFill>
              </a:rPr>
              <a:t>Example of MediaPipe Holistic</a:t>
            </a:r>
            <a:endParaRPr sz="2000">
              <a:solidFill>
                <a:schemeClr val="dk1"/>
              </a:solidFill>
              <a:latin typeface="Calibri"/>
              <a:ea typeface="Calibri"/>
              <a:cs typeface="Calibri"/>
              <a:sym typeface="Calibri"/>
            </a:endParaRPr>
          </a:p>
        </p:txBody>
      </p:sp>
      <p:sp>
        <p:nvSpPr>
          <p:cNvPr id="182" name="Google Shape;182;p19"/>
          <p:cNvSpPr txBox="1"/>
          <p:nvPr/>
        </p:nvSpPr>
        <p:spPr>
          <a:xfrm>
            <a:off x="3357800" y="9369875"/>
            <a:ext cx="6084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i="1">
                <a:solidFill>
                  <a:srgbClr val="1F2328"/>
                </a:solidFill>
              </a:rPr>
              <a:t>Hand Landmarks</a:t>
            </a:r>
            <a:endParaRPr sz="2000">
              <a:solidFill>
                <a:schemeClr val="dk1"/>
              </a:solidFill>
              <a:latin typeface="Calibri"/>
              <a:ea typeface="Calibri"/>
              <a:cs typeface="Calibri"/>
              <a:sym typeface="Calibri"/>
            </a:endParaRPr>
          </a:p>
        </p:txBody>
      </p:sp>
      <p:sp>
        <p:nvSpPr>
          <p:cNvPr id="183" name="Google Shape;183;p19"/>
          <p:cNvSpPr txBox="1">
            <a:spLocks noGrp="1"/>
          </p:cNvSpPr>
          <p:nvPr>
            <p:ph type="sldNum" idx="12"/>
          </p:nvPr>
        </p:nvSpPr>
        <p:spPr>
          <a:xfrm>
            <a:off x="6973425" y="9862475"/>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7</a:t>
            </a:fld>
            <a:endParaRPr sz="1800">
              <a:solidFill>
                <a:srgbClr val="21212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09"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Font typeface="Arial"/>
              <a:buNone/>
            </a:pPr>
            <a:endParaRPr sz="1800">
              <a:solidFill>
                <a:schemeClr val="dk1"/>
              </a:solidFill>
              <a:latin typeface="Calibri"/>
              <a:ea typeface="Calibri"/>
              <a:cs typeface="Calibri"/>
              <a:sym typeface="Calibri"/>
            </a:endParaRPr>
          </a:p>
        </p:txBody>
      </p:sp>
      <p:sp>
        <p:nvSpPr>
          <p:cNvPr id="189" name="Google Shape;189;p20"/>
          <p:cNvSpPr txBox="1"/>
          <p:nvPr/>
        </p:nvSpPr>
        <p:spPr>
          <a:xfrm>
            <a:off x="1028700" y="512071"/>
            <a:ext cx="4957500" cy="7539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898">
                <a:solidFill>
                  <a:srgbClr val="593C8F"/>
                </a:solidFill>
                <a:latin typeface="League Spartan"/>
                <a:ea typeface="League Spartan"/>
                <a:cs typeface="League Spartan"/>
                <a:sym typeface="League Spartan"/>
              </a:rPr>
              <a:t>Model</a:t>
            </a:r>
            <a:endParaRPr sz="2000"/>
          </a:p>
        </p:txBody>
      </p:sp>
      <p:cxnSp>
        <p:nvCxnSpPr>
          <p:cNvPr id="190" name="Google Shape;190;p20"/>
          <p:cNvCxnSpPr>
            <a:cxnSpLocks/>
          </p:cNvCxnSpPr>
          <p:nvPr/>
        </p:nvCxnSpPr>
        <p:spPr>
          <a:xfrm>
            <a:off x="953571" y="1380381"/>
            <a:ext cx="1631133" cy="0"/>
          </a:xfrm>
          <a:prstGeom prst="straightConnector1">
            <a:avLst/>
          </a:prstGeom>
          <a:noFill/>
          <a:ln w="38100" cap="flat" cmpd="sng">
            <a:solidFill>
              <a:srgbClr val="000000"/>
            </a:solidFill>
            <a:prstDash val="solid"/>
            <a:round/>
            <a:headEnd type="none" w="sm" len="sm"/>
            <a:tailEnd type="none" w="sm" len="sm"/>
          </a:ln>
        </p:spPr>
      </p:cxnSp>
      <p:grpSp>
        <p:nvGrpSpPr>
          <p:cNvPr id="191" name="Google Shape;191;p20"/>
          <p:cNvGrpSpPr/>
          <p:nvPr/>
        </p:nvGrpSpPr>
        <p:grpSpPr>
          <a:xfrm>
            <a:off x="17373600" y="-180827"/>
            <a:ext cx="914400" cy="10468053"/>
            <a:chOff x="0" y="-47625"/>
            <a:chExt cx="812800" cy="2757000"/>
          </a:xfrm>
        </p:grpSpPr>
        <p:sp>
          <p:nvSpPr>
            <p:cNvPr id="192" name="Google Shape;192;p20"/>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20"/>
            <p:cNvSpPr txBox="1"/>
            <p:nvPr/>
          </p:nvSpPr>
          <p:spPr>
            <a:xfrm>
              <a:off x="0" y="-47625"/>
              <a:ext cx="8127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94" name="Google Shape;194;p20"/>
          <p:cNvSpPr txBox="1"/>
          <p:nvPr/>
        </p:nvSpPr>
        <p:spPr>
          <a:xfrm>
            <a:off x="1058100" y="1423850"/>
            <a:ext cx="14049000" cy="3527100"/>
          </a:xfrm>
          <a:prstGeom prst="rect">
            <a:avLst/>
          </a:prstGeom>
          <a:noFill/>
          <a:ln>
            <a:noFill/>
          </a:ln>
        </p:spPr>
        <p:txBody>
          <a:bodyPr spcFirstLastPara="1" wrap="square" lIns="91425" tIns="91425" rIns="91425" bIns="91425" anchor="t" anchorCtr="0">
            <a:noAutofit/>
          </a:bodyPr>
          <a:lstStyle/>
          <a:p>
            <a:pPr marL="457200" lvl="0" indent="-431800" algn="l" rtl="0">
              <a:spcBef>
                <a:spcPts val="0"/>
              </a:spcBef>
              <a:spcAft>
                <a:spcPts val="0"/>
              </a:spcAft>
              <a:buClr>
                <a:schemeClr val="dk1"/>
              </a:buClr>
              <a:buSzPts val="3200"/>
              <a:buChar char="●"/>
            </a:pPr>
            <a:r>
              <a:rPr lang="en-US" sz="3200">
                <a:solidFill>
                  <a:schemeClr val="dk1"/>
                </a:solidFill>
              </a:rPr>
              <a:t>Uses an LSTM machine learning model</a:t>
            </a:r>
            <a:endParaRPr sz="3200">
              <a:solidFill>
                <a:schemeClr val="dk1"/>
              </a:solidFill>
            </a:endParaRPr>
          </a:p>
          <a:p>
            <a:pPr marL="457200" lvl="0" indent="-431800" algn="l" rtl="0">
              <a:spcBef>
                <a:spcPts val="0"/>
              </a:spcBef>
              <a:spcAft>
                <a:spcPts val="0"/>
              </a:spcAft>
              <a:buClr>
                <a:schemeClr val="dk1"/>
              </a:buClr>
              <a:buSzPts val="3200"/>
              <a:buChar char="●"/>
            </a:pPr>
            <a:r>
              <a:rPr lang="en-US" sz="3200">
                <a:solidFill>
                  <a:schemeClr val="dk1"/>
                </a:solidFill>
              </a:rPr>
              <a:t>LSTM is a variant of RNN, which uses sequential data or time series data</a:t>
            </a:r>
            <a:endParaRPr sz="3200">
              <a:solidFill>
                <a:schemeClr val="dk1"/>
              </a:solidFill>
            </a:endParaRPr>
          </a:p>
          <a:p>
            <a:pPr marL="457200" lvl="0" indent="-431800" algn="l" rtl="0">
              <a:spcBef>
                <a:spcPts val="0"/>
              </a:spcBef>
              <a:spcAft>
                <a:spcPts val="0"/>
              </a:spcAft>
              <a:buClr>
                <a:schemeClr val="dk1"/>
              </a:buClr>
              <a:buSzPts val="3200"/>
              <a:buChar char="●"/>
            </a:pPr>
            <a:r>
              <a:rPr lang="en-US" sz="3200">
                <a:solidFill>
                  <a:schemeClr val="dk1"/>
                </a:solidFill>
              </a:rPr>
              <a:t>Adds special memory block called cells in hidden layer</a:t>
            </a:r>
            <a:endParaRPr sz="3200">
              <a:solidFill>
                <a:schemeClr val="dk1"/>
              </a:solidFill>
            </a:endParaRPr>
          </a:p>
          <a:p>
            <a:pPr marL="457200" lvl="0" indent="-431800" algn="l" rtl="0">
              <a:spcBef>
                <a:spcPts val="0"/>
              </a:spcBef>
              <a:spcAft>
                <a:spcPts val="0"/>
              </a:spcAft>
              <a:buClr>
                <a:schemeClr val="dk1"/>
              </a:buClr>
              <a:buSzPts val="3200"/>
              <a:buChar char="●"/>
            </a:pPr>
            <a:r>
              <a:rPr lang="en-US" sz="3200">
                <a:solidFill>
                  <a:schemeClr val="dk1"/>
                </a:solidFill>
              </a:rPr>
              <a:t>Cells controlled by input gate, output gate, and forget gate</a:t>
            </a:r>
            <a:endParaRPr sz="3200">
              <a:solidFill>
                <a:schemeClr val="dk1"/>
              </a:solidFill>
            </a:endParaRPr>
          </a:p>
          <a:p>
            <a:pPr marL="457200" lvl="0" indent="-431800" algn="l" rtl="0">
              <a:spcBef>
                <a:spcPts val="0"/>
              </a:spcBef>
              <a:spcAft>
                <a:spcPts val="0"/>
              </a:spcAft>
              <a:buClr>
                <a:schemeClr val="dk1"/>
              </a:buClr>
              <a:buSzPts val="3200"/>
              <a:buChar char="●"/>
            </a:pPr>
            <a:r>
              <a:rPr lang="en-US" sz="3200">
                <a:solidFill>
                  <a:schemeClr val="dk1"/>
                </a:solidFill>
              </a:rPr>
              <a:t>Enables layer to remember helpful information over longer timelines</a:t>
            </a:r>
            <a:endParaRPr sz="3200">
              <a:solidFill>
                <a:schemeClr val="dk1"/>
              </a:solidFill>
            </a:endParaRPr>
          </a:p>
          <a:p>
            <a:pPr marL="457200" lvl="0" indent="-431800" algn="l" rtl="0">
              <a:spcBef>
                <a:spcPts val="0"/>
              </a:spcBef>
              <a:spcAft>
                <a:spcPts val="0"/>
              </a:spcAft>
              <a:buClr>
                <a:schemeClr val="dk1"/>
              </a:buClr>
              <a:buSzPts val="3200"/>
              <a:buChar char="●"/>
            </a:pPr>
            <a:r>
              <a:rPr lang="en-US" sz="3200">
                <a:solidFill>
                  <a:schemeClr val="dk1"/>
                </a:solidFill>
              </a:rPr>
              <a:t>Well-suited for modeling sequential data like sign language videos</a:t>
            </a:r>
            <a:endParaRPr sz="3200">
              <a:solidFill>
                <a:schemeClr val="dk1"/>
              </a:solidFill>
            </a:endParaRPr>
          </a:p>
          <a:p>
            <a:pPr marL="457200" lvl="0" indent="0" algn="l" rtl="0">
              <a:spcBef>
                <a:spcPts val="0"/>
              </a:spcBef>
              <a:spcAft>
                <a:spcPts val="0"/>
              </a:spcAft>
              <a:buNone/>
            </a:pPr>
            <a:endParaRPr sz="3200">
              <a:solidFill>
                <a:schemeClr val="dk1"/>
              </a:solidFill>
            </a:endParaRPr>
          </a:p>
          <a:p>
            <a:pPr marL="457200" lvl="0" indent="0" algn="l" rtl="0">
              <a:spcBef>
                <a:spcPts val="0"/>
              </a:spcBef>
              <a:spcAft>
                <a:spcPts val="0"/>
              </a:spcAft>
              <a:buNone/>
            </a:pPr>
            <a:endParaRPr sz="3200">
              <a:solidFill>
                <a:schemeClr val="dk1"/>
              </a:solidFill>
            </a:endParaRPr>
          </a:p>
          <a:p>
            <a:pPr marL="0" lvl="0" indent="0" algn="l" rtl="0">
              <a:spcBef>
                <a:spcPts val="0"/>
              </a:spcBef>
              <a:spcAft>
                <a:spcPts val="0"/>
              </a:spcAft>
              <a:buNone/>
            </a:pPr>
            <a:endParaRPr sz="3200">
              <a:solidFill>
                <a:schemeClr val="dk1"/>
              </a:solidFill>
            </a:endParaRPr>
          </a:p>
        </p:txBody>
      </p:sp>
      <p:pic>
        <p:nvPicPr>
          <p:cNvPr id="195" name="Google Shape;195;p20"/>
          <p:cNvPicPr preferRelativeResize="0"/>
          <p:nvPr/>
        </p:nvPicPr>
        <p:blipFill>
          <a:blip r:embed="rId4">
            <a:alphaModFix/>
          </a:blip>
          <a:stretch>
            <a:fillRect/>
          </a:stretch>
        </p:blipFill>
        <p:spPr>
          <a:xfrm>
            <a:off x="4725550" y="5185035"/>
            <a:ext cx="8005925" cy="4105965"/>
          </a:xfrm>
          <a:prstGeom prst="rect">
            <a:avLst/>
          </a:prstGeom>
          <a:noFill/>
          <a:ln>
            <a:noFill/>
          </a:ln>
        </p:spPr>
      </p:pic>
      <p:sp>
        <p:nvSpPr>
          <p:cNvPr id="196" name="Google Shape;196;p20"/>
          <p:cNvSpPr txBox="1"/>
          <p:nvPr/>
        </p:nvSpPr>
        <p:spPr>
          <a:xfrm>
            <a:off x="6938263" y="9296475"/>
            <a:ext cx="35805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800" i="1">
                <a:solidFill>
                  <a:schemeClr val="dk1"/>
                </a:solidFill>
              </a:rPr>
              <a:t> LSTM Architecture</a:t>
            </a:r>
            <a:endParaRPr sz="1800">
              <a:solidFill>
                <a:schemeClr val="dk1"/>
              </a:solidFill>
              <a:latin typeface="Calibri"/>
              <a:ea typeface="Calibri"/>
              <a:cs typeface="Calibri"/>
              <a:sym typeface="Calibri"/>
            </a:endParaRPr>
          </a:p>
        </p:txBody>
      </p:sp>
      <p:sp>
        <p:nvSpPr>
          <p:cNvPr id="197" name="Google Shape;197;p20"/>
          <p:cNvSpPr txBox="1">
            <a:spLocks noGrp="1"/>
          </p:cNvSpPr>
          <p:nvPr>
            <p:ph type="sldNum" idx="12"/>
          </p:nvPr>
        </p:nvSpPr>
        <p:spPr>
          <a:xfrm>
            <a:off x="6855750" y="9922125"/>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8</a:t>
            </a:fld>
            <a:endParaRPr sz="1800">
              <a:solidFill>
                <a:srgbClr val="21212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09" r="-203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21"/>
          <p:cNvSpPr txBox="1"/>
          <p:nvPr/>
        </p:nvSpPr>
        <p:spPr>
          <a:xfrm>
            <a:off x="1028700" y="435871"/>
            <a:ext cx="4957500" cy="7539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898">
                <a:solidFill>
                  <a:srgbClr val="593C8F"/>
                </a:solidFill>
                <a:latin typeface="League Spartan"/>
                <a:ea typeface="League Spartan"/>
                <a:cs typeface="League Spartan"/>
                <a:sym typeface="League Spartan"/>
              </a:rPr>
              <a:t>Dataset</a:t>
            </a:r>
            <a:endParaRPr sz="2000"/>
          </a:p>
        </p:txBody>
      </p:sp>
      <p:cxnSp>
        <p:nvCxnSpPr>
          <p:cNvPr id="204" name="Google Shape;204;p21"/>
          <p:cNvCxnSpPr>
            <a:cxnSpLocks/>
          </p:cNvCxnSpPr>
          <p:nvPr/>
        </p:nvCxnSpPr>
        <p:spPr>
          <a:xfrm>
            <a:off x="953571" y="1295037"/>
            <a:ext cx="2057853" cy="0"/>
          </a:xfrm>
          <a:prstGeom prst="straightConnector1">
            <a:avLst/>
          </a:prstGeom>
          <a:noFill/>
          <a:ln w="38100" cap="flat" cmpd="sng">
            <a:solidFill>
              <a:srgbClr val="000000"/>
            </a:solidFill>
            <a:prstDash val="solid"/>
            <a:round/>
            <a:headEnd type="none" w="sm" len="sm"/>
            <a:tailEnd type="none" w="sm" len="sm"/>
          </a:ln>
        </p:spPr>
      </p:cxnSp>
      <p:grpSp>
        <p:nvGrpSpPr>
          <p:cNvPr id="205" name="Google Shape;205;p21"/>
          <p:cNvGrpSpPr/>
          <p:nvPr/>
        </p:nvGrpSpPr>
        <p:grpSpPr>
          <a:xfrm>
            <a:off x="17373600" y="-180827"/>
            <a:ext cx="914400" cy="10468053"/>
            <a:chOff x="0" y="-47625"/>
            <a:chExt cx="812800" cy="2757000"/>
          </a:xfrm>
        </p:grpSpPr>
        <p:sp>
          <p:nvSpPr>
            <p:cNvPr id="206" name="Google Shape;206;p21"/>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21"/>
            <p:cNvSpPr txBox="1"/>
            <p:nvPr/>
          </p:nvSpPr>
          <p:spPr>
            <a:xfrm>
              <a:off x="0" y="-47625"/>
              <a:ext cx="8127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08" name="Google Shape;208;p21"/>
          <p:cNvSpPr txBox="1"/>
          <p:nvPr/>
        </p:nvSpPr>
        <p:spPr>
          <a:xfrm>
            <a:off x="953575" y="1881050"/>
            <a:ext cx="14049000" cy="3527100"/>
          </a:xfrm>
          <a:prstGeom prst="rect">
            <a:avLst/>
          </a:prstGeom>
          <a:noFill/>
          <a:ln>
            <a:noFill/>
          </a:ln>
        </p:spPr>
        <p:txBody>
          <a:bodyPr spcFirstLastPara="1" wrap="square" lIns="91425" tIns="91425" rIns="91425" bIns="91425" anchor="t" anchorCtr="0">
            <a:noAutofit/>
          </a:bodyPr>
          <a:lstStyle/>
          <a:p>
            <a:pPr marL="457200" lvl="0" indent="-431800" algn="l" rtl="0">
              <a:spcBef>
                <a:spcPts val="0"/>
              </a:spcBef>
              <a:spcAft>
                <a:spcPts val="0"/>
              </a:spcAft>
              <a:buClr>
                <a:schemeClr val="dk1"/>
              </a:buClr>
              <a:buSzPts val="3200"/>
              <a:buChar char="●"/>
            </a:pPr>
            <a:r>
              <a:rPr lang="en-US" sz="3200">
                <a:solidFill>
                  <a:schemeClr val="dk1"/>
                </a:solidFill>
              </a:rPr>
              <a:t>The dataset will contain videos of ASL gestures </a:t>
            </a:r>
            <a:endParaRPr sz="3200">
              <a:solidFill>
                <a:schemeClr val="dk1"/>
              </a:solidFill>
            </a:endParaRPr>
          </a:p>
          <a:p>
            <a:pPr marL="457200" lvl="0" indent="-431800" algn="l" rtl="0">
              <a:spcBef>
                <a:spcPts val="0"/>
              </a:spcBef>
              <a:spcAft>
                <a:spcPts val="0"/>
              </a:spcAft>
              <a:buClr>
                <a:schemeClr val="dk1"/>
              </a:buClr>
              <a:buSzPts val="3200"/>
              <a:buChar char="●"/>
            </a:pPr>
            <a:r>
              <a:rPr lang="en-US" sz="3200">
                <a:solidFill>
                  <a:schemeClr val="dk1"/>
                </a:solidFill>
              </a:rPr>
              <a:t>the videos will be collected mainly form 2 sources: WLASL, SignASL</a:t>
            </a:r>
            <a:endParaRPr sz="3200">
              <a:solidFill>
                <a:schemeClr val="dk1"/>
              </a:solidFill>
            </a:endParaRPr>
          </a:p>
        </p:txBody>
      </p:sp>
      <p:pic>
        <p:nvPicPr>
          <p:cNvPr id="209" name="Google Shape;209;p21"/>
          <p:cNvPicPr preferRelativeResize="0"/>
          <p:nvPr/>
        </p:nvPicPr>
        <p:blipFill>
          <a:blip r:embed="rId4">
            <a:alphaModFix/>
          </a:blip>
          <a:stretch>
            <a:fillRect/>
          </a:stretch>
        </p:blipFill>
        <p:spPr>
          <a:xfrm>
            <a:off x="2269175" y="5214650"/>
            <a:ext cx="5715000" cy="3219450"/>
          </a:xfrm>
          <a:prstGeom prst="rect">
            <a:avLst/>
          </a:prstGeom>
          <a:noFill/>
          <a:ln>
            <a:noFill/>
          </a:ln>
        </p:spPr>
      </p:pic>
      <p:sp>
        <p:nvSpPr>
          <p:cNvPr id="210" name="Google Shape;210;p21"/>
          <p:cNvSpPr txBox="1"/>
          <p:nvPr/>
        </p:nvSpPr>
        <p:spPr>
          <a:xfrm>
            <a:off x="4673775" y="8488750"/>
            <a:ext cx="13965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400" i="1">
                <a:solidFill>
                  <a:schemeClr val="dk1"/>
                </a:solidFill>
                <a:latin typeface="Calibri"/>
                <a:ea typeface="Calibri"/>
                <a:cs typeface="Calibri"/>
                <a:sym typeface="Calibri"/>
              </a:rPr>
              <a:t>Learn</a:t>
            </a:r>
            <a:endParaRPr sz="2900" i="1">
              <a:solidFill>
                <a:schemeClr val="dk1"/>
              </a:solidFill>
              <a:latin typeface="Calibri"/>
              <a:ea typeface="Calibri"/>
              <a:cs typeface="Calibri"/>
              <a:sym typeface="Calibri"/>
            </a:endParaRPr>
          </a:p>
        </p:txBody>
      </p:sp>
      <p:pic>
        <p:nvPicPr>
          <p:cNvPr id="211" name="Google Shape;211;p21"/>
          <p:cNvPicPr preferRelativeResize="0"/>
          <p:nvPr/>
        </p:nvPicPr>
        <p:blipFill>
          <a:blip r:embed="rId5">
            <a:alphaModFix/>
          </a:blip>
          <a:stretch>
            <a:fillRect/>
          </a:stretch>
        </p:blipFill>
        <p:spPr>
          <a:xfrm>
            <a:off x="9665075" y="5214650"/>
            <a:ext cx="5715000" cy="3219450"/>
          </a:xfrm>
          <a:prstGeom prst="rect">
            <a:avLst/>
          </a:prstGeom>
          <a:noFill/>
          <a:ln>
            <a:noFill/>
          </a:ln>
        </p:spPr>
      </p:pic>
      <p:sp>
        <p:nvSpPr>
          <p:cNvPr id="212" name="Google Shape;212;p21"/>
          <p:cNvSpPr txBox="1"/>
          <p:nvPr/>
        </p:nvSpPr>
        <p:spPr>
          <a:xfrm>
            <a:off x="11514975" y="8488750"/>
            <a:ext cx="2336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i="1">
                <a:solidFill>
                  <a:schemeClr val="dk1"/>
                </a:solidFill>
                <a:latin typeface="Calibri"/>
                <a:ea typeface="Calibri"/>
                <a:cs typeface="Calibri"/>
                <a:sym typeface="Calibri"/>
              </a:rPr>
              <a:t>Sign Language</a:t>
            </a:r>
            <a:endParaRPr sz="2400" i="1">
              <a:solidFill>
                <a:schemeClr val="dk1"/>
              </a:solidFill>
              <a:latin typeface="Calibri"/>
              <a:ea typeface="Calibri"/>
              <a:cs typeface="Calibri"/>
              <a:sym typeface="Calibri"/>
            </a:endParaRPr>
          </a:p>
        </p:txBody>
      </p:sp>
      <p:sp>
        <p:nvSpPr>
          <p:cNvPr id="213" name="Google Shape;213;p21"/>
          <p:cNvSpPr txBox="1">
            <a:spLocks noGrp="1"/>
          </p:cNvSpPr>
          <p:nvPr>
            <p:ph type="sldNum" idx="12"/>
          </p:nvPr>
        </p:nvSpPr>
        <p:spPr>
          <a:xfrm>
            <a:off x="6911275" y="9921900"/>
            <a:ext cx="2133600" cy="365100"/>
          </a:xfrm>
          <a:prstGeom prst="rect">
            <a:avLst/>
          </a:prstGeom>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800">
                <a:solidFill>
                  <a:srgbClr val="212121"/>
                </a:solidFill>
              </a:rPr>
              <a:t>9</a:t>
            </a:fld>
            <a:endParaRPr sz="1800">
              <a:solidFill>
                <a:srgbClr val="212121"/>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1217</Words>
  <Application>Microsoft Office PowerPoint</Application>
  <PresentationFormat>Custom</PresentationFormat>
  <Paragraphs>175</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League Spartan</vt:lpstr>
      <vt:lpstr>Lato</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אליאור מלק</cp:lastModifiedBy>
  <cp:revision>1</cp:revision>
  <dcterms:modified xsi:type="dcterms:W3CDTF">2024-05-24T12:38:53Z</dcterms:modified>
</cp:coreProperties>
</file>